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7"/>
  </p:notesMasterIdLst>
  <p:handoutMasterIdLst>
    <p:handoutMasterId r:id="rId138"/>
  </p:handoutMasterIdLst>
  <p:sldIdLst>
    <p:sldId id="256" r:id="rId5"/>
    <p:sldId id="257" r:id="rId6"/>
    <p:sldId id="262" r:id="rId7"/>
    <p:sldId id="261" r:id="rId8"/>
    <p:sldId id="455" r:id="rId9"/>
    <p:sldId id="456" r:id="rId10"/>
    <p:sldId id="286" r:id="rId11"/>
    <p:sldId id="287" r:id="rId12"/>
    <p:sldId id="457" r:id="rId13"/>
    <p:sldId id="288" r:id="rId14"/>
    <p:sldId id="289" r:id="rId15"/>
    <p:sldId id="291" r:id="rId16"/>
    <p:sldId id="292" r:id="rId17"/>
    <p:sldId id="293" r:id="rId18"/>
    <p:sldId id="294" r:id="rId19"/>
    <p:sldId id="295" r:id="rId20"/>
    <p:sldId id="296" r:id="rId21"/>
    <p:sldId id="290" r:id="rId22"/>
    <p:sldId id="297" r:id="rId23"/>
    <p:sldId id="458" r:id="rId24"/>
    <p:sldId id="298" r:id="rId25"/>
    <p:sldId id="299" r:id="rId26"/>
    <p:sldId id="301" r:id="rId27"/>
    <p:sldId id="300" r:id="rId28"/>
    <p:sldId id="302" r:id="rId29"/>
    <p:sldId id="303" r:id="rId30"/>
    <p:sldId id="305" r:id="rId31"/>
    <p:sldId id="330" r:id="rId32"/>
    <p:sldId id="307" r:id="rId33"/>
    <p:sldId id="308" r:id="rId34"/>
    <p:sldId id="309" r:id="rId35"/>
    <p:sldId id="310" r:id="rId36"/>
    <p:sldId id="367" r:id="rId37"/>
    <p:sldId id="368" r:id="rId38"/>
    <p:sldId id="369" r:id="rId39"/>
    <p:sldId id="370" r:id="rId40"/>
    <p:sldId id="371" r:id="rId41"/>
    <p:sldId id="459" r:id="rId42"/>
    <p:sldId id="306" r:id="rId43"/>
    <p:sldId id="331" r:id="rId44"/>
    <p:sldId id="332" r:id="rId45"/>
    <p:sldId id="333" r:id="rId46"/>
    <p:sldId id="334" r:id="rId47"/>
    <p:sldId id="335" r:id="rId48"/>
    <p:sldId id="336" r:id="rId49"/>
    <p:sldId id="337" r:id="rId50"/>
    <p:sldId id="338" r:id="rId51"/>
    <p:sldId id="339" r:id="rId52"/>
    <p:sldId id="340" r:id="rId53"/>
    <p:sldId id="341" r:id="rId54"/>
    <p:sldId id="343" r:id="rId55"/>
    <p:sldId id="342" r:id="rId56"/>
    <p:sldId id="344" r:id="rId57"/>
    <p:sldId id="345" r:id="rId58"/>
    <p:sldId id="347" r:id="rId59"/>
    <p:sldId id="346" r:id="rId60"/>
    <p:sldId id="348" r:id="rId61"/>
    <p:sldId id="349" r:id="rId62"/>
    <p:sldId id="350" r:id="rId63"/>
    <p:sldId id="351" r:id="rId64"/>
    <p:sldId id="352" r:id="rId65"/>
    <p:sldId id="353" r:id="rId66"/>
    <p:sldId id="354" r:id="rId67"/>
    <p:sldId id="355" r:id="rId68"/>
    <p:sldId id="453" r:id="rId69"/>
    <p:sldId id="454" r:id="rId70"/>
    <p:sldId id="407" r:id="rId71"/>
    <p:sldId id="408" r:id="rId72"/>
    <p:sldId id="409" r:id="rId73"/>
    <p:sldId id="410" r:id="rId74"/>
    <p:sldId id="411" r:id="rId75"/>
    <p:sldId id="412" r:id="rId76"/>
    <p:sldId id="413" r:id="rId77"/>
    <p:sldId id="414" r:id="rId78"/>
    <p:sldId id="415" r:id="rId79"/>
    <p:sldId id="416" r:id="rId80"/>
    <p:sldId id="417" r:id="rId81"/>
    <p:sldId id="418" r:id="rId82"/>
    <p:sldId id="419" r:id="rId83"/>
    <p:sldId id="420" r:id="rId84"/>
    <p:sldId id="421" r:id="rId85"/>
    <p:sldId id="422" r:id="rId86"/>
    <p:sldId id="423" r:id="rId87"/>
    <p:sldId id="424" r:id="rId88"/>
    <p:sldId id="425" r:id="rId89"/>
    <p:sldId id="460" r:id="rId90"/>
    <p:sldId id="426" r:id="rId91"/>
    <p:sldId id="427" r:id="rId92"/>
    <p:sldId id="428" r:id="rId93"/>
    <p:sldId id="429" r:id="rId94"/>
    <p:sldId id="430" r:id="rId95"/>
    <p:sldId id="431" r:id="rId96"/>
    <p:sldId id="432" r:id="rId97"/>
    <p:sldId id="434" r:id="rId98"/>
    <p:sldId id="435" r:id="rId99"/>
    <p:sldId id="436" r:id="rId100"/>
    <p:sldId id="437" r:id="rId101"/>
    <p:sldId id="438" r:id="rId102"/>
    <p:sldId id="439" r:id="rId103"/>
    <p:sldId id="440" r:id="rId104"/>
    <p:sldId id="441" r:id="rId105"/>
    <p:sldId id="442" r:id="rId106"/>
    <p:sldId id="443" r:id="rId107"/>
    <p:sldId id="444" r:id="rId108"/>
    <p:sldId id="445" r:id="rId109"/>
    <p:sldId id="446" r:id="rId110"/>
    <p:sldId id="447" r:id="rId111"/>
    <p:sldId id="448" r:id="rId112"/>
    <p:sldId id="449" r:id="rId113"/>
    <p:sldId id="450" r:id="rId114"/>
    <p:sldId id="451" r:id="rId115"/>
    <p:sldId id="452" r:id="rId116"/>
    <p:sldId id="357" r:id="rId117"/>
    <p:sldId id="356" r:id="rId118"/>
    <p:sldId id="358" r:id="rId119"/>
    <p:sldId id="359" r:id="rId120"/>
    <p:sldId id="360" r:id="rId121"/>
    <p:sldId id="361" r:id="rId122"/>
    <p:sldId id="362" r:id="rId123"/>
    <p:sldId id="363" r:id="rId124"/>
    <p:sldId id="364" r:id="rId125"/>
    <p:sldId id="365" r:id="rId126"/>
    <p:sldId id="366" r:id="rId127"/>
    <p:sldId id="372" r:id="rId128"/>
    <p:sldId id="373" r:id="rId129"/>
    <p:sldId id="374" r:id="rId130"/>
    <p:sldId id="433" r:id="rId131"/>
    <p:sldId id="402" r:id="rId132"/>
    <p:sldId id="405" r:id="rId133"/>
    <p:sldId id="403" r:id="rId134"/>
    <p:sldId id="404" r:id="rId135"/>
    <p:sldId id="269"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3/8/2022</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3/8/2022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Natural ADABAS</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a:lstStyle/>
          <a:p>
            <a:r>
              <a:rPr lang="en-US" dirty="0"/>
              <a:t>Program - </a:t>
            </a:r>
            <a:r>
              <a:rPr lang="en-US" b="1" dirty="0">
                <a:latin typeface="Bookman Old Style" panose="02050604050505020204" pitchFamily="18" charset="0"/>
              </a:rPr>
              <a:t>Data Definition section</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515620" y="1854471"/>
            <a:ext cx="10175875" cy="3684588"/>
          </a:xfrm>
        </p:spPr>
        <p:txBody>
          <a:bodyPr>
            <a:normAutofit/>
          </a:bodyPr>
          <a:lstStyle/>
          <a:p>
            <a:r>
              <a:rPr lang="en-US" dirty="0"/>
              <a:t>Types of data definition</a:t>
            </a:r>
          </a:p>
          <a:p>
            <a:pPr lvl="1"/>
            <a:r>
              <a:rPr lang="en-US" dirty="0"/>
              <a:t>In-line data definition</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Using LDA</a:t>
            </a:r>
          </a:p>
        </p:txBody>
      </p:sp>
      <p:pic>
        <p:nvPicPr>
          <p:cNvPr id="5" name="Picture 4" descr="Text&#10;&#10;Description automatically generated">
            <a:extLst>
              <a:ext uri="{FF2B5EF4-FFF2-40B4-BE49-F238E27FC236}">
                <a16:creationId xmlns:a16="http://schemas.microsoft.com/office/drawing/2014/main" id="{9953F600-C017-493B-AA47-5F1CD18DA484}"/>
              </a:ext>
            </a:extLst>
          </p:cNvPr>
          <p:cNvPicPr>
            <a:picLocks noChangeAspect="1"/>
          </p:cNvPicPr>
          <p:nvPr/>
        </p:nvPicPr>
        <p:blipFill>
          <a:blip r:embed="rId2"/>
          <a:stretch>
            <a:fillRect/>
          </a:stretch>
        </p:blipFill>
        <p:spPr>
          <a:xfrm>
            <a:off x="1571624" y="2516460"/>
            <a:ext cx="6819900" cy="1571625"/>
          </a:xfrm>
          <a:prstGeom prst="rect">
            <a:avLst/>
          </a:prstGeom>
        </p:spPr>
      </p:pic>
      <p:pic>
        <p:nvPicPr>
          <p:cNvPr id="7" name="Picture 6" descr="Text&#10;&#10;Description automatically generated">
            <a:extLst>
              <a:ext uri="{FF2B5EF4-FFF2-40B4-BE49-F238E27FC236}">
                <a16:creationId xmlns:a16="http://schemas.microsoft.com/office/drawing/2014/main" id="{29AAEE5C-10E7-46B9-8A58-89DEBB43A856}"/>
              </a:ext>
            </a:extLst>
          </p:cNvPr>
          <p:cNvPicPr>
            <a:picLocks noChangeAspect="1"/>
          </p:cNvPicPr>
          <p:nvPr/>
        </p:nvPicPr>
        <p:blipFill>
          <a:blip r:embed="rId3"/>
          <a:stretch>
            <a:fillRect/>
          </a:stretch>
        </p:blipFill>
        <p:spPr>
          <a:xfrm>
            <a:off x="1571624" y="4429759"/>
            <a:ext cx="6819900" cy="1432561"/>
          </a:xfrm>
          <a:prstGeom prst="rect">
            <a:avLst/>
          </a:prstGeom>
        </p:spPr>
      </p:pic>
    </p:spTree>
    <p:extLst>
      <p:ext uri="{BB962C8B-B14F-4D97-AF65-F5344CB8AC3E}">
        <p14:creationId xmlns:p14="http://schemas.microsoft.com/office/powerpoint/2010/main" val="414434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field: Delimiters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100</a:t>
            </a:fld>
            <a:endParaRPr lang="en-US"/>
          </a:p>
        </p:txBody>
      </p:sp>
      <p:sp>
        <p:nvSpPr>
          <p:cNvPr id="9" name="TextBox 8">
            <a:extLst>
              <a:ext uri="{FF2B5EF4-FFF2-40B4-BE49-F238E27FC236}">
                <a16:creationId xmlns:a16="http://schemas.microsoft.com/office/drawing/2014/main" id="{7C95BFB7-CC5F-43D6-8676-04EA1782D772}"/>
              </a:ext>
            </a:extLst>
          </p:cNvPr>
          <p:cNvSpPr txBox="1"/>
          <p:nvPr/>
        </p:nvSpPr>
        <p:spPr>
          <a:xfrm>
            <a:off x="443366" y="1444649"/>
            <a:ext cx="3365063" cy="4579079"/>
          </a:xfrm>
          <a:prstGeom prst="rect">
            <a:avLst/>
          </a:prstGeom>
        </p:spPr>
        <p:txBody>
          <a:bodyPr vert="horz" lIns="91440" tIns="45720" rIns="91440" bIns="45720" rtlCol="0">
            <a:normAutofit fontScale="85000" lnSpcReduction="20000"/>
          </a:bodyPr>
          <a:lstStyle/>
          <a:p>
            <a:pPr>
              <a:lnSpc>
                <a:spcPct val="90000"/>
              </a:lnSpc>
              <a:spcBef>
                <a:spcPts val="1000"/>
              </a:spcBef>
              <a:buClr>
                <a:schemeClr val="accent2"/>
              </a:buClr>
            </a:pPr>
            <a:r>
              <a:rPr lang="en-US" sz="1600" kern="1200" dirty="0">
                <a:solidFill>
                  <a:schemeClr val="bg1"/>
                </a:solidFill>
                <a:latin typeface="+mn-lt"/>
                <a:ea typeface="+mn-ea"/>
                <a:cs typeface="+mn-cs"/>
              </a:rPr>
              <a:t>The delimiter characters used to signal the start of a field, its class and its intensity, are determined by the current map settings. The edit screen shows the available delimiters in the top right corner:</a:t>
            </a:r>
          </a:p>
          <a:p>
            <a:pPr>
              <a:lnSpc>
                <a:spcPct val="90000"/>
              </a:lnSpc>
              <a:spcBef>
                <a:spcPts val="1000"/>
              </a:spcBef>
              <a:buClr>
                <a:schemeClr val="accent2"/>
              </a:buClr>
            </a:pPr>
            <a:endParaRPr lang="en-US" sz="1600" dirty="0">
              <a:solidFill>
                <a:schemeClr val="bg1"/>
              </a:solidFill>
            </a:endParaRPr>
          </a:p>
          <a:p>
            <a:pPr>
              <a:lnSpc>
                <a:spcPct val="90000"/>
              </a:lnSpc>
              <a:spcBef>
                <a:spcPts val="1000"/>
              </a:spcBef>
              <a:buClr>
                <a:schemeClr val="accent2"/>
              </a:buClr>
            </a:pPr>
            <a:r>
              <a:rPr lang="en-US" sz="1600" kern="1200" dirty="0">
                <a:solidFill>
                  <a:schemeClr val="bg1"/>
                </a:solidFill>
                <a:latin typeface="+mn-lt"/>
                <a:ea typeface="+mn-ea"/>
                <a:cs typeface="+mn-cs"/>
              </a:rPr>
              <a:t>In this case, the delimiters of interest are:</a:t>
            </a:r>
          </a:p>
          <a:p>
            <a:pPr>
              <a:lnSpc>
                <a:spcPct val="90000"/>
              </a:lnSpc>
              <a:spcBef>
                <a:spcPts val="1000"/>
              </a:spcBef>
              <a:buClr>
                <a:schemeClr val="accent2"/>
              </a:buClr>
            </a:pPr>
            <a:r>
              <a:rPr lang="en-US" sz="1600" kern="1200" dirty="0">
                <a:solidFill>
                  <a:schemeClr val="bg1"/>
                </a:solidFill>
                <a:latin typeface="+mn-lt"/>
                <a:ea typeface="+mn-ea"/>
                <a:cs typeface="+mn-cs"/>
              </a:rPr>
              <a:t>· blank to identify a text field with default intensity</a:t>
            </a:r>
          </a:p>
          <a:p>
            <a:pPr>
              <a:lnSpc>
                <a:spcPct val="90000"/>
              </a:lnSpc>
              <a:spcBef>
                <a:spcPts val="1000"/>
              </a:spcBef>
              <a:buClr>
                <a:schemeClr val="accent2"/>
              </a:buClr>
            </a:pPr>
            <a:r>
              <a:rPr lang="en-US" sz="1600" kern="1200" dirty="0">
                <a:solidFill>
                  <a:schemeClr val="bg1"/>
                </a:solidFill>
                <a:latin typeface="+mn-lt"/>
                <a:ea typeface="+mn-ea"/>
                <a:cs typeface="+mn-cs"/>
              </a:rPr>
              <a:t>· “?” to identify a text field with high intensity</a:t>
            </a:r>
          </a:p>
          <a:p>
            <a:pPr>
              <a:lnSpc>
                <a:spcPct val="90000"/>
              </a:lnSpc>
              <a:spcBef>
                <a:spcPts val="1000"/>
              </a:spcBef>
              <a:buClr>
                <a:schemeClr val="accent2"/>
              </a:buClr>
            </a:pPr>
            <a:r>
              <a:rPr lang="en-US" sz="1600" kern="1200" dirty="0">
                <a:solidFill>
                  <a:schemeClr val="bg1"/>
                </a:solidFill>
                <a:latin typeface="+mn-lt"/>
                <a:ea typeface="+mn-ea"/>
                <a:cs typeface="+mn-cs"/>
              </a:rPr>
              <a:t>· “¬” to identify a non-display input field</a:t>
            </a:r>
          </a:p>
          <a:p>
            <a:pPr>
              <a:lnSpc>
                <a:spcPct val="90000"/>
              </a:lnSpc>
              <a:spcBef>
                <a:spcPts val="1000"/>
              </a:spcBef>
              <a:buClr>
                <a:schemeClr val="accent2"/>
              </a:buClr>
            </a:pPr>
            <a:r>
              <a:rPr lang="en-US" sz="1600" kern="1200" dirty="0">
                <a:solidFill>
                  <a:schemeClr val="bg1"/>
                </a:solidFill>
                <a:latin typeface="+mn-lt"/>
                <a:ea typeface="+mn-ea"/>
                <a:cs typeface="+mn-cs"/>
              </a:rPr>
              <a:t>· “&amp;” to identify a modifiable field with default intensity</a:t>
            </a:r>
          </a:p>
          <a:p>
            <a:pPr>
              <a:lnSpc>
                <a:spcPct val="90000"/>
              </a:lnSpc>
              <a:spcBef>
                <a:spcPts val="1000"/>
              </a:spcBef>
              <a:buClr>
                <a:schemeClr val="accent2"/>
              </a:buClr>
            </a:pPr>
            <a:r>
              <a:rPr lang="en-US" sz="1600" kern="1200" dirty="0">
                <a:solidFill>
                  <a:schemeClr val="bg1"/>
                </a:solidFill>
                <a:latin typeface="+mn-lt"/>
                <a:ea typeface="+mn-ea"/>
                <a:cs typeface="+mn-cs"/>
              </a:rPr>
              <a:t>· “:” to identify a modifiable field with high intensity</a:t>
            </a:r>
          </a:p>
          <a:p>
            <a:pPr>
              <a:lnSpc>
                <a:spcPct val="90000"/>
              </a:lnSpc>
              <a:spcBef>
                <a:spcPts val="1000"/>
              </a:spcBef>
              <a:buClr>
                <a:schemeClr val="accent2"/>
              </a:buClr>
            </a:pPr>
            <a:r>
              <a:rPr lang="en-US" sz="1600" kern="1200" dirty="0">
                <a:solidFill>
                  <a:schemeClr val="bg1"/>
                </a:solidFill>
                <a:latin typeface="+mn-lt"/>
                <a:ea typeface="+mn-ea"/>
                <a:cs typeface="+mn-cs"/>
              </a:rPr>
              <a:t>· “+” to identify an output field with default intensity</a:t>
            </a:r>
          </a:p>
          <a:p>
            <a:pPr>
              <a:lnSpc>
                <a:spcPct val="90000"/>
              </a:lnSpc>
              <a:spcBef>
                <a:spcPts val="1000"/>
              </a:spcBef>
              <a:buClr>
                <a:schemeClr val="accent2"/>
              </a:buClr>
            </a:pPr>
            <a:r>
              <a:rPr lang="en-US" sz="1600" kern="1200" dirty="0">
                <a:solidFill>
                  <a:schemeClr val="bg1"/>
                </a:solidFill>
                <a:latin typeface="+mn-lt"/>
                <a:ea typeface="+mn-ea"/>
                <a:cs typeface="+mn-cs"/>
              </a:rPr>
              <a:t>· “(“ to identify an output field with high intensity</a:t>
            </a:r>
          </a:p>
        </p:txBody>
      </p:sp>
      <p:pic>
        <p:nvPicPr>
          <p:cNvPr id="6" name="Picture 5" descr="Graphical user interface, application, table&#10;&#10;Description automatically generated">
            <a:extLst>
              <a:ext uri="{FF2B5EF4-FFF2-40B4-BE49-F238E27FC236}">
                <a16:creationId xmlns:a16="http://schemas.microsoft.com/office/drawing/2014/main" id="{E1098121-6BDC-4212-BC37-93C5B17B4BDD}"/>
              </a:ext>
            </a:extLst>
          </p:cNvPr>
          <p:cNvPicPr>
            <a:picLocks noChangeAspect="1"/>
          </p:cNvPicPr>
          <p:nvPr/>
        </p:nvPicPr>
        <p:blipFill>
          <a:blip r:embed="rId2"/>
          <a:stretch>
            <a:fillRect/>
          </a:stretch>
        </p:blipFill>
        <p:spPr>
          <a:xfrm>
            <a:off x="3964290" y="1829847"/>
            <a:ext cx="7694310" cy="3808682"/>
          </a:xfrm>
          <a:prstGeom prst="rect">
            <a:avLst/>
          </a:prstGeom>
          <a:noFill/>
        </p:spPr>
      </p:pic>
    </p:spTree>
    <p:extLst>
      <p:ext uri="{BB962C8B-B14F-4D97-AF65-F5344CB8AC3E}">
        <p14:creationId xmlns:p14="http://schemas.microsoft.com/office/powerpoint/2010/main" val="357209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 Create a new MAP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101</a:t>
            </a:fld>
            <a:endParaRPr lang="en-US"/>
          </a:p>
        </p:txBody>
      </p:sp>
      <p:sp>
        <p:nvSpPr>
          <p:cNvPr id="9" name="TextBox 8">
            <a:extLst>
              <a:ext uri="{FF2B5EF4-FFF2-40B4-BE49-F238E27FC236}">
                <a16:creationId xmlns:a16="http://schemas.microsoft.com/office/drawing/2014/main" id="{7C95BFB7-CC5F-43D6-8676-04EA1782D772}"/>
              </a:ext>
            </a:extLst>
          </p:cNvPr>
          <p:cNvSpPr txBox="1"/>
          <p:nvPr/>
        </p:nvSpPr>
        <p:spPr>
          <a:xfrm>
            <a:off x="443366" y="1444649"/>
            <a:ext cx="10453234" cy="4579079"/>
          </a:xfrm>
          <a:prstGeom prst="rect">
            <a:avLst/>
          </a:prstGeom>
        </p:spPr>
        <p:txBody>
          <a:bodyPr vert="horz" lIns="91440" tIns="45720" rIns="91440" bIns="45720" rtlCol="0">
            <a:normAutofit/>
          </a:bodyPr>
          <a:lstStyle/>
          <a:p>
            <a:pPr algn="just">
              <a:lnSpc>
                <a:spcPct val="90000"/>
              </a:lnSpc>
              <a:spcBef>
                <a:spcPts val="1000"/>
              </a:spcBef>
              <a:buClr>
                <a:schemeClr val="accent2"/>
              </a:buClr>
            </a:pPr>
            <a:r>
              <a:rPr lang="en-US" sz="1600" kern="1200" dirty="0">
                <a:solidFill>
                  <a:schemeClr val="bg1"/>
                </a:solidFill>
                <a:latin typeface="+mn-lt"/>
                <a:ea typeface="+mn-ea"/>
                <a:cs typeface="+mn-cs"/>
              </a:rPr>
              <a:t>Step 1 - Initialize new map</a:t>
            </a:r>
          </a:p>
          <a:p>
            <a:pPr algn="just">
              <a:lnSpc>
                <a:spcPct val="90000"/>
              </a:lnSpc>
              <a:spcBef>
                <a:spcPts val="1000"/>
              </a:spcBef>
              <a:buClr>
                <a:schemeClr val="accent2"/>
              </a:buClr>
            </a:pPr>
            <a:r>
              <a:rPr lang="en-US" sz="1600" kern="1200" dirty="0">
                <a:solidFill>
                  <a:schemeClr val="bg1"/>
                </a:solidFill>
                <a:latin typeface="+mn-lt"/>
                <a:ea typeface="+mn-ea"/>
                <a:cs typeface="+mn-cs"/>
              </a:rPr>
              <a:t>Select option I, enter a module name (mandatory) and a profile name (optional). Press ENTER.</a:t>
            </a:r>
          </a:p>
          <a:p>
            <a:pPr algn="just">
              <a:lnSpc>
                <a:spcPct val="90000"/>
              </a:lnSpc>
              <a:spcBef>
                <a:spcPts val="1000"/>
              </a:spcBef>
              <a:buClr>
                <a:schemeClr val="accent2"/>
              </a:buClr>
            </a:pPr>
            <a:r>
              <a:rPr lang="en-US" sz="1600" kern="1200" dirty="0">
                <a:solidFill>
                  <a:schemeClr val="bg1"/>
                </a:solidFill>
                <a:latin typeface="+mn-lt"/>
                <a:ea typeface="+mn-ea"/>
                <a:cs typeface="+mn-cs"/>
              </a:rPr>
              <a:t>Step 2 - Adjust map settings</a:t>
            </a:r>
          </a:p>
          <a:p>
            <a:pPr algn="just">
              <a:lnSpc>
                <a:spcPct val="90000"/>
              </a:lnSpc>
              <a:spcBef>
                <a:spcPts val="1000"/>
              </a:spcBef>
              <a:buClr>
                <a:schemeClr val="accent2"/>
              </a:buClr>
            </a:pPr>
            <a:r>
              <a:rPr lang="en-US" sz="1600" kern="1200" dirty="0">
                <a:solidFill>
                  <a:schemeClr val="bg1"/>
                </a:solidFill>
                <a:latin typeface="+mn-lt"/>
                <a:ea typeface="+mn-ea"/>
                <a:cs typeface="+mn-cs"/>
              </a:rPr>
              <a:t>Adjust map settings, overriding the defaults obtained from the profile, as necessary. Press ENTER.</a:t>
            </a:r>
          </a:p>
          <a:p>
            <a:pPr algn="just">
              <a:lnSpc>
                <a:spcPct val="90000"/>
              </a:lnSpc>
              <a:spcBef>
                <a:spcPts val="1000"/>
              </a:spcBef>
              <a:buClr>
                <a:schemeClr val="accent2"/>
              </a:buClr>
            </a:pPr>
            <a:r>
              <a:rPr lang="en-US" sz="1600" kern="1200" dirty="0">
                <a:solidFill>
                  <a:schemeClr val="bg1"/>
                </a:solidFill>
                <a:latin typeface="+mn-lt"/>
                <a:ea typeface="+mn-ea"/>
                <a:cs typeface="+mn-cs"/>
              </a:rPr>
              <a:t>Step 3- Create text fields</a:t>
            </a:r>
          </a:p>
          <a:p>
            <a:pPr algn="just">
              <a:lnSpc>
                <a:spcPct val="90000"/>
              </a:lnSpc>
              <a:spcBef>
                <a:spcPts val="1000"/>
              </a:spcBef>
              <a:buClr>
                <a:schemeClr val="accent2"/>
              </a:buClr>
            </a:pPr>
            <a:r>
              <a:rPr lang="en-US" sz="1600" kern="1200" dirty="0">
                <a:solidFill>
                  <a:schemeClr val="bg1"/>
                </a:solidFill>
                <a:latin typeface="+mn-lt"/>
                <a:ea typeface="+mn-ea"/>
                <a:cs typeface="+mn-cs"/>
              </a:rPr>
              <a:t>Since text fields are easy to move around, you may find it helpful to initially create all map fields as text fields. When you’re happy with the layout, you can then replace some of the text fields with </a:t>
            </a:r>
            <a:r>
              <a:rPr lang="en-US" sz="1600" kern="1200" dirty="0" err="1">
                <a:solidFill>
                  <a:schemeClr val="bg1"/>
                </a:solidFill>
                <a:latin typeface="+mn-lt"/>
                <a:ea typeface="+mn-ea"/>
                <a:cs typeface="+mn-cs"/>
              </a:rPr>
              <a:t>nontext</a:t>
            </a:r>
            <a:r>
              <a:rPr lang="en-US" sz="1600" kern="1200" dirty="0">
                <a:solidFill>
                  <a:schemeClr val="bg1"/>
                </a:solidFill>
                <a:latin typeface="+mn-lt"/>
                <a:ea typeface="+mn-ea"/>
                <a:cs typeface="+mn-cs"/>
              </a:rPr>
              <a:t> fields, as appropriate.</a:t>
            </a:r>
          </a:p>
          <a:p>
            <a:pPr algn="just">
              <a:lnSpc>
                <a:spcPct val="90000"/>
              </a:lnSpc>
              <a:spcBef>
                <a:spcPts val="1000"/>
              </a:spcBef>
              <a:buClr>
                <a:schemeClr val="accent2"/>
              </a:buClr>
            </a:pPr>
            <a:r>
              <a:rPr lang="en-US" sz="1600" kern="1200" dirty="0">
                <a:solidFill>
                  <a:schemeClr val="bg1"/>
                </a:solidFill>
                <a:latin typeface="+mn-lt"/>
                <a:ea typeface="+mn-ea"/>
                <a:cs typeface="+mn-cs"/>
              </a:rPr>
              <a:t>This is best done using “full screen” mode. PF9 toggles between “half screen” and “full screen” modes.</a:t>
            </a:r>
          </a:p>
          <a:p>
            <a:pPr>
              <a:lnSpc>
                <a:spcPct val="90000"/>
              </a:lnSpc>
              <a:spcBef>
                <a:spcPts val="1000"/>
              </a:spcBef>
              <a:buClr>
                <a:schemeClr val="accent2"/>
              </a:buClr>
            </a:pPr>
            <a:endParaRPr lang="en-US" sz="1600" kern="1200" dirty="0">
              <a:solidFill>
                <a:schemeClr val="bg1"/>
              </a:solidFill>
              <a:latin typeface="+mn-lt"/>
              <a:ea typeface="+mn-ea"/>
              <a:cs typeface="+mn-cs"/>
            </a:endParaRPr>
          </a:p>
        </p:txBody>
      </p:sp>
    </p:spTree>
    <p:extLst>
      <p:ext uri="{BB962C8B-B14F-4D97-AF65-F5344CB8AC3E}">
        <p14:creationId xmlns:p14="http://schemas.microsoft.com/office/powerpoint/2010/main" val="24023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t>MAP : Create a new MAP	- example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102</a:t>
            </a:fld>
            <a:endParaRPr lang="en-US"/>
          </a:p>
        </p:txBody>
      </p:sp>
      <p:pic>
        <p:nvPicPr>
          <p:cNvPr id="5" name="Picture 4" descr="Table&#10;&#10;Description automatically generated">
            <a:extLst>
              <a:ext uri="{FF2B5EF4-FFF2-40B4-BE49-F238E27FC236}">
                <a16:creationId xmlns:a16="http://schemas.microsoft.com/office/drawing/2014/main" id="{60C755C9-2AD0-498B-A06F-3C8FCD975A47}"/>
              </a:ext>
            </a:extLst>
          </p:cNvPr>
          <p:cNvPicPr>
            <a:picLocks noChangeAspect="1"/>
          </p:cNvPicPr>
          <p:nvPr/>
        </p:nvPicPr>
        <p:blipFill>
          <a:blip r:embed="rId2"/>
          <a:stretch>
            <a:fillRect/>
          </a:stretch>
        </p:blipFill>
        <p:spPr>
          <a:xfrm>
            <a:off x="1805775" y="1825625"/>
            <a:ext cx="8490414" cy="4351338"/>
          </a:xfrm>
          <a:prstGeom prst="rect">
            <a:avLst/>
          </a:prstGeom>
          <a:noFill/>
        </p:spPr>
      </p:pic>
    </p:spTree>
    <p:extLst>
      <p:ext uri="{BB962C8B-B14F-4D97-AF65-F5344CB8AC3E}">
        <p14:creationId xmlns:p14="http://schemas.microsoft.com/office/powerpoint/2010/main" val="138695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 Create a new MAP	- example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103</a:t>
            </a:fld>
            <a:endParaRPr lang="en-US"/>
          </a:p>
        </p:txBody>
      </p:sp>
      <p:pic>
        <p:nvPicPr>
          <p:cNvPr id="7" name="Picture 6" descr="Graphical user interface, table&#10;&#10;Description automatically generated">
            <a:extLst>
              <a:ext uri="{FF2B5EF4-FFF2-40B4-BE49-F238E27FC236}">
                <a16:creationId xmlns:a16="http://schemas.microsoft.com/office/drawing/2014/main" id="{38BD92F6-1D89-4922-AB19-3DD321C35817}"/>
              </a:ext>
            </a:extLst>
          </p:cNvPr>
          <p:cNvPicPr>
            <a:picLocks noChangeAspect="1"/>
          </p:cNvPicPr>
          <p:nvPr/>
        </p:nvPicPr>
        <p:blipFill>
          <a:blip r:embed="rId2"/>
          <a:stretch>
            <a:fillRect/>
          </a:stretch>
        </p:blipFill>
        <p:spPr>
          <a:xfrm>
            <a:off x="4110087" y="2016902"/>
            <a:ext cx="7548513" cy="3434573"/>
          </a:xfrm>
          <a:prstGeom prst="rect">
            <a:avLst/>
          </a:prstGeom>
          <a:noFill/>
        </p:spPr>
      </p:pic>
      <p:sp>
        <p:nvSpPr>
          <p:cNvPr id="3" name="TextBox 2">
            <a:extLst>
              <a:ext uri="{FF2B5EF4-FFF2-40B4-BE49-F238E27FC236}">
                <a16:creationId xmlns:a16="http://schemas.microsoft.com/office/drawing/2014/main" id="{F4A1A640-26F3-4672-BEAA-A167844A94CE}"/>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a:solidFill>
                  <a:schemeClr val="bg1"/>
                </a:solidFill>
                <a:latin typeface="+mn-lt"/>
                <a:ea typeface="+mn-ea"/>
                <a:cs typeface="+mn-cs"/>
              </a:rPr>
              <a:t>The Ob (object) prompt in the top left corner allows you to list the relevant parts of another source module and reference the data fields or variables directly.</a:t>
            </a:r>
          </a:p>
          <a:p>
            <a:pPr>
              <a:lnSpc>
                <a:spcPct val="90000"/>
              </a:lnSpc>
              <a:spcBef>
                <a:spcPts val="1000"/>
              </a:spcBef>
              <a:buClr>
                <a:schemeClr val="accent2"/>
              </a:buClr>
            </a:pPr>
            <a:endParaRPr lang="en-US" sz="1600" kern="1200">
              <a:solidFill>
                <a:schemeClr val="bg1"/>
              </a:solidFill>
              <a:latin typeface="+mn-lt"/>
              <a:ea typeface="+mn-ea"/>
              <a:cs typeface="+mn-cs"/>
            </a:endParaRPr>
          </a:p>
          <a:p>
            <a:pPr>
              <a:lnSpc>
                <a:spcPct val="90000"/>
              </a:lnSpc>
              <a:spcBef>
                <a:spcPts val="1000"/>
              </a:spcBef>
              <a:buClr>
                <a:schemeClr val="accent2"/>
              </a:buClr>
            </a:pPr>
            <a:r>
              <a:rPr lang="en-US" sz="1600" kern="1200">
                <a:solidFill>
                  <a:schemeClr val="bg1"/>
                </a:solidFill>
                <a:latin typeface="+mn-lt"/>
                <a:ea typeface="+mn-ea"/>
                <a:cs typeface="+mn-cs"/>
              </a:rPr>
              <a:t>Type in the module type (P for program, N for subprogram or L for LDA, etc.) followed by the module name and press ENTER. This lists the relevant parts of the specified module.</a:t>
            </a:r>
          </a:p>
        </p:txBody>
      </p:sp>
    </p:spTree>
    <p:extLst>
      <p:ext uri="{BB962C8B-B14F-4D97-AF65-F5344CB8AC3E}">
        <p14:creationId xmlns:p14="http://schemas.microsoft.com/office/powerpoint/2010/main" val="308237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 Tips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104</a:t>
            </a:fld>
            <a:endParaRPr lang="en-US"/>
          </a:p>
        </p:txBody>
      </p:sp>
      <p:sp>
        <p:nvSpPr>
          <p:cNvPr id="8" name="TextBox 7">
            <a:extLst>
              <a:ext uri="{FF2B5EF4-FFF2-40B4-BE49-F238E27FC236}">
                <a16:creationId xmlns:a16="http://schemas.microsoft.com/office/drawing/2014/main" id="{DAAE0172-F644-44AA-B756-46135A7C2811}"/>
              </a:ext>
            </a:extLst>
          </p:cNvPr>
          <p:cNvSpPr txBox="1"/>
          <p:nvPr/>
        </p:nvSpPr>
        <p:spPr>
          <a:xfrm>
            <a:off x="981075" y="1419324"/>
            <a:ext cx="8934450" cy="5078313"/>
          </a:xfrm>
          <a:prstGeom prst="rect">
            <a:avLst/>
          </a:prstGeom>
          <a:noFill/>
        </p:spPr>
        <p:txBody>
          <a:bodyPr wrap="square" rtlCol="0">
            <a:spAutoFit/>
          </a:bodyPr>
          <a:lstStyle/>
          <a:p>
            <a:r>
              <a:rPr lang="en-US" dirty="0">
                <a:solidFill>
                  <a:schemeClr val="bg1"/>
                </a:solidFill>
              </a:rPr>
              <a:t>For each map field which relates to a data item, do the following:</a:t>
            </a:r>
          </a:p>
          <a:p>
            <a:r>
              <a:rPr lang="en-US" dirty="0">
                <a:solidFill>
                  <a:schemeClr val="bg1"/>
                </a:solidFill>
              </a:rPr>
              <a:t>1. position the cursor at the character immediately preceding the first character of the map field</a:t>
            </a:r>
          </a:p>
          <a:p>
            <a:r>
              <a:rPr lang="en-US" dirty="0">
                <a:solidFill>
                  <a:schemeClr val="bg1"/>
                </a:solidFill>
              </a:rPr>
              <a:t>2. select and type the appropriate delimiter (e.g. &amp;)</a:t>
            </a:r>
          </a:p>
          <a:p>
            <a:r>
              <a:rPr lang="en-US" dirty="0">
                <a:solidFill>
                  <a:schemeClr val="bg1"/>
                </a:solidFill>
              </a:rPr>
              <a:t>3. type the relevant data item number (or letter) from the top portion of the screen </a:t>
            </a:r>
          </a:p>
          <a:p>
            <a:r>
              <a:rPr lang="en-US" dirty="0">
                <a:solidFill>
                  <a:schemeClr val="bg1"/>
                </a:solidFill>
              </a:rPr>
              <a:t>4. space over the text representing the field (e.g. XXX)</a:t>
            </a:r>
          </a:p>
          <a:p>
            <a:r>
              <a:rPr lang="en-US" dirty="0">
                <a:solidFill>
                  <a:schemeClr val="bg1"/>
                </a:solidFill>
              </a:rPr>
              <a:t>Press ENTER to attach the data items to the map fields.</a:t>
            </a:r>
          </a:p>
          <a:p>
            <a:r>
              <a:rPr lang="en-US" dirty="0">
                <a:solidFill>
                  <a:schemeClr val="bg1"/>
                </a:solidFill>
              </a:rPr>
              <a:t>To scroll through the map fields, press PF8 or PF7 until the required map fields are displayed.</a:t>
            </a:r>
          </a:p>
          <a:p>
            <a:endParaRPr lang="en-US" dirty="0">
              <a:solidFill>
                <a:schemeClr val="bg1"/>
              </a:solidFill>
            </a:endParaRPr>
          </a:p>
          <a:p>
            <a:endParaRPr lang="en-US" dirty="0">
              <a:solidFill>
                <a:schemeClr val="bg1"/>
              </a:solidFill>
            </a:endParaRPr>
          </a:p>
          <a:p>
            <a:r>
              <a:rPr lang="en-US" dirty="0">
                <a:solidFill>
                  <a:schemeClr val="bg1"/>
                </a:solidFill>
              </a:rPr>
              <a:t>By positioning the cursor on the name of the module and pressing PF1, you can invoke a</a:t>
            </a:r>
          </a:p>
          <a:p>
            <a:r>
              <a:rPr lang="en-US" dirty="0">
                <a:solidFill>
                  <a:schemeClr val="bg1"/>
                </a:solidFill>
              </a:rPr>
              <a:t>little-publicized Map Editor feature giving you the ability to:</a:t>
            </a:r>
          </a:p>
          <a:p>
            <a:r>
              <a:rPr lang="en-US" dirty="0">
                <a:solidFill>
                  <a:schemeClr val="bg1"/>
                </a:solidFill>
              </a:rPr>
              <a:t>· view a full screen list of available data items</a:t>
            </a:r>
          </a:p>
          <a:p>
            <a:r>
              <a:rPr lang="en-US" dirty="0">
                <a:solidFill>
                  <a:schemeClr val="bg1"/>
                </a:solidFill>
              </a:rPr>
              <a:t>· scroll through the full screen list a page at a time</a:t>
            </a:r>
          </a:p>
          <a:p>
            <a:r>
              <a:rPr lang="en-US" dirty="0">
                <a:solidFill>
                  <a:schemeClr val="bg1"/>
                </a:solidFill>
              </a:rPr>
              <a:t>· select a field from the long list as the top of the normal list</a:t>
            </a:r>
          </a:p>
          <a:p>
            <a:endParaRPr lang="en-US" dirty="0">
              <a:solidFill>
                <a:schemeClr val="bg1"/>
              </a:solidFill>
            </a:endParaRPr>
          </a:p>
        </p:txBody>
      </p:sp>
    </p:spTree>
    <p:extLst>
      <p:ext uri="{BB962C8B-B14F-4D97-AF65-F5344CB8AC3E}">
        <p14:creationId xmlns:p14="http://schemas.microsoft.com/office/powerpoint/2010/main" val="279653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a:t>
            </a:r>
            <a:r>
              <a:rPr lang="en-US" b="1" kern="1200" spc="-70" baseline="0">
                <a:latin typeface="+mj-lt"/>
                <a:ea typeface="+mj-ea"/>
                <a:cs typeface="+mj-cs"/>
              </a:rPr>
              <a:t>: </a:t>
            </a:r>
            <a:r>
              <a:rPr lang="en-US" b="1" kern="1200" spc="-70" baseline="0" dirty="0">
                <a:latin typeface="+mj-lt"/>
                <a:ea typeface="+mj-ea"/>
                <a:cs typeface="+mj-cs"/>
              </a:rPr>
              <a:t>Editor Command</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105</a:t>
            </a:fld>
            <a:endParaRPr lang="en-US"/>
          </a:p>
        </p:txBody>
      </p:sp>
      <p:sp>
        <p:nvSpPr>
          <p:cNvPr id="8" name="TextBox 7">
            <a:extLst>
              <a:ext uri="{FF2B5EF4-FFF2-40B4-BE49-F238E27FC236}">
                <a16:creationId xmlns:a16="http://schemas.microsoft.com/office/drawing/2014/main" id="{DAAE0172-F644-44AA-B756-46135A7C2811}"/>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a:solidFill>
                  <a:schemeClr val="bg1"/>
                </a:solidFill>
                <a:latin typeface="+mn-lt"/>
                <a:ea typeface="+mn-ea"/>
                <a:cs typeface="+mn-cs"/>
              </a:rPr>
              <a:t>The .E (edit field definition) command allows you to change the definition of a field. In response to this command, field information is displayed in the top part of the edit screen.</a:t>
            </a:r>
          </a:p>
        </p:txBody>
      </p:sp>
      <p:pic>
        <p:nvPicPr>
          <p:cNvPr id="5" name="Picture 4" descr="Table&#10;&#10;Description automatically generated with low confidence">
            <a:extLst>
              <a:ext uri="{FF2B5EF4-FFF2-40B4-BE49-F238E27FC236}">
                <a16:creationId xmlns:a16="http://schemas.microsoft.com/office/drawing/2014/main" id="{1912DABD-EAAA-450C-975D-2D47E65639E1}"/>
              </a:ext>
            </a:extLst>
          </p:cNvPr>
          <p:cNvPicPr>
            <a:picLocks noChangeAspect="1"/>
          </p:cNvPicPr>
          <p:nvPr/>
        </p:nvPicPr>
        <p:blipFill>
          <a:blip r:embed="rId2"/>
          <a:stretch>
            <a:fillRect/>
          </a:stretch>
        </p:blipFill>
        <p:spPr>
          <a:xfrm>
            <a:off x="3964290" y="1935643"/>
            <a:ext cx="7694310" cy="3597090"/>
          </a:xfrm>
          <a:prstGeom prst="rect">
            <a:avLst/>
          </a:prstGeom>
          <a:noFill/>
        </p:spPr>
      </p:pic>
    </p:spTree>
    <p:extLst>
      <p:ext uri="{BB962C8B-B14F-4D97-AF65-F5344CB8AC3E}">
        <p14:creationId xmlns:p14="http://schemas.microsoft.com/office/powerpoint/2010/main" val="403485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t>MAP : Editor Command - </a:t>
            </a:r>
            <a:r>
              <a:rPr lang="en-US" dirty="0"/>
              <a:t>Attribute Definition</a:t>
            </a:r>
            <a:endParaRPr lang="en-US" b="1" kern="1200" spc="-70" baseline="0"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106</a:t>
            </a:fld>
            <a:endParaRPr lang="en-US"/>
          </a:p>
        </p:txBody>
      </p:sp>
      <p:pic>
        <p:nvPicPr>
          <p:cNvPr id="6" name="Picture 5" descr="Table&#10;&#10;Description automatically generated">
            <a:extLst>
              <a:ext uri="{FF2B5EF4-FFF2-40B4-BE49-F238E27FC236}">
                <a16:creationId xmlns:a16="http://schemas.microsoft.com/office/drawing/2014/main" id="{A9D5C878-D556-4F11-807A-ADDA5584A53A}"/>
              </a:ext>
            </a:extLst>
          </p:cNvPr>
          <p:cNvPicPr>
            <a:picLocks noChangeAspect="1"/>
          </p:cNvPicPr>
          <p:nvPr/>
        </p:nvPicPr>
        <p:blipFill>
          <a:blip r:embed="rId2"/>
          <a:stretch>
            <a:fillRect/>
          </a:stretch>
        </p:blipFill>
        <p:spPr>
          <a:xfrm>
            <a:off x="2077157" y="1825625"/>
            <a:ext cx="7947650" cy="4351338"/>
          </a:xfrm>
          <a:prstGeom prst="rect">
            <a:avLst/>
          </a:prstGeom>
          <a:noFill/>
        </p:spPr>
      </p:pic>
    </p:spTree>
    <p:extLst>
      <p:ext uri="{BB962C8B-B14F-4D97-AF65-F5344CB8AC3E}">
        <p14:creationId xmlns:p14="http://schemas.microsoft.com/office/powerpoint/2010/main" val="324111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 Editor Command – Help routine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107</a:t>
            </a:fld>
            <a:endParaRPr lang="en-US"/>
          </a:p>
        </p:txBody>
      </p:sp>
      <p:sp>
        <p:nvSpPr>
          <p:cNvPr id="8" name="TextBox 7">
            <a:extLst>
              <a:ext uri="{FF2B5EF4-FFF2-40B4-BE49-F238E27FC236}">
                <a16:creationId xmlns:a16="http://schemas.microsoft.com/office/drawing/2014/main" id="{DAAE0172-F644-44AA-B756-46135A7C2811}"/>
              </a:ext>
            </a:extLst>
          </p:cNvPr>
          <p:cNvSpPr txBox="1"/>
          <p:nvPr/>
        </p:nvSpPr>
        <p:spPr>
          <a:xfrm>
            <a:off x="443366" y="1444649"/>
            <a:ext cx="10910434" cy="4579079"/>
          </a:xfrm>
          <a:prstGeom prst="rect">
            <a:avLst/>
          </a:prstGeom>
        </p:spPr>
        <p:txBody>
          <a:bodyPr vert="horz" lIns="91440" tIns="45720" rIns="91440" bIns="45720" rtlCol="0">
            <a:normAutofit/>
          </a:bodyPr>
          <a:lstStyle/>
          <a:p>
            <a:pPr algn="just">
              <a:lnSpc>
                <a:spcPct val="90000"/>
              </a:lnSpc>
              <a:spcBef>
                <a:spcPts val="1000"/>
              </a:spcBef>
              <a:buClr>
                <a:schemeClr val="accent2"/>
              </a:buClr>
            </a:pPr>
            <a:r>
              <a:rPr lang="en-US" sz="1600" kern="1200" dirty="0">
                <a:solidFill>
                  <a:schemeClr val="bg1"/>
                </a:solidFill>
                <a:latin typeface="+mn-lt"/>
                <a:ea typeface="+mn-ea"/>
                <a:cs typeface="+mn-cs"/>
              </a:rPr>
              <a:t>The HE parameter allows you to specify the name of a field-level </a:t>
            </a:r>
            <a:r>
              <a:rPr lang="en-US" sz="1600" kern="1200" dirty="0" err="1">
                <a:solidFill>
                  <a:schemeClr val="bg1"/>
                </a:solidFill>
                <a:latin typeface="+mn-lt"/>
                <a:ea typeface="+mn-ea"/>
                <a:cs typeface="+mn-cs"/>
              </a:rPr>
              <a:t>helproutine</a:t>
            </a:r>
            <a:r>
              <a:rPr lang="en-US" sz="1600" kern="1200" dirty="0">
                <a:solidFill>
                  <a:schemeClr val="bg1"/>
                </a:solidFill>
                <a:latin typeface="+mn-lt"/>
                <a:ea typeface="+mn-ea"/>
                <a:cs typeface="+mn-cs"/>
              </a:rPr>
              <a:t>. This could be a map module or an executable </a:t>
            </a:r>
            <a:r>
              <a:rPr lang="en-US" sz="1600" kern="1200" dirty="0" err="1">
                <a:solidFill>
                  <a:schemeClr val="bg1"/>
                </a:solidFill>
                <a:latin typeface="+mn-lt"/>
                <a:ea typeface="+mn-ea"/>
                <a:cs typeface="+mn-cs"/>
              </a:rPr>
              <a:t>helproutine</a:t>
            </a:r>
            <a:r>
              <a:rPr lang="en-US" sz="1600" kern="1200" dirty="0">
                <a:solidFill>
                  <a:schemeClr val="bg1"/>
                </a:solidFill>
                <a:latin typeface="+mn-lt"/>
                <a:ea typeface="+mn-ea"/>
                <a:cs typeface="+mn-cs"/>
              </a:rPr>
              <a:t> module. The specified </a:t>
            </a:r>
            <a:r>
              <a:rPr lang="en-US" sz="1600" kern="1200" dirty="0" err="1">
                <a:solidFill>
                  <a:schemeClr val="bg1"/>
                </a:solidFill>
                <a:latin typeface="+mn-lt"/>
                <a:ea typeface="+mn-ea"/>
                <a:cs typeface="+mn-cs"/>
              </a:rPr>
              <a:t>helproutine</a:t>
            </a:r>
            <a:r>
              <a:rPr lang="en-US" sz="1600" kern="1200" dirty="0">
                <a:solidFill>
                  <a:schemeClr val="bg1"/>
                </a:solidFill>
                <a:latin typeface="+mn-lt"/>
                <a:ea typeface="+mn-ea"/>
                <a:cs typeface="+mn-cs"/>
              </a:rPr>
              <a:t> will be executed if the user enters a help character (“?” by default) in the first character position of the field or positions the cursor anywhere on the field and presses the help key (PF1 by convention).</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a:p>
            <a:pPr algn="just">
              <a:lnSpc>
                <a:spcPct val="90000"/>
              </a:lnSpc>
              <a:spcBef>
                <a:spcPts val="1000"/>
              </a:spcBef>
              <a:buClr>
                <a:schemeClr val="accent2"/>
              </a:buClr>
            </a:pPr>
            <a:r>
              <a:rPr lang="en-US" sz="1600" kern="1200" dirty="0">
                <a:solidFill>
                  <a:schemeClr val="bg1"/>
                </a:solidFill>
                <a:latin typeface="+mn-lt"/>
                <a:ea typeface="+mn-ea"/>
                <a:cs typeface="+mn-cs"/>
              </a:rPr>
              <a:t>The name of the </a:t>
            </a:r>
            <a:r>
              <a:rPr lang="en-US" sz="1600" kern="1200" dirty="0" err="1">
                <a:solidFill>
                  <a:schemeClr val="bg1"/>
                </a:solidFill>
                <a:latin typeface="+mn-lt"/>
                <a:ea typeface="+mn-ea"/>
                <a:cs typeface="+mn-cs"/>
              </a:rPr>
              <a:t>helproutine</a:t>
            </a:r>
            <a:r>
              <a:rPr lang="en-US" sz="1600" kern="1200" dirty="0">
                <a:solidFill>
                  <a:schemeClr val="bg1"/>
                </a:solidFill>
                <a:latin typeface="+mn-lt"/>
                <a:ea typeface="+mn-ea"/>
                <a:cs typeface="+mn-cs"/>
              </a:rPr>
              <a:t> module must be specified in quotes. Optionally, parameter data, which is passed to the </a:t>
            </a:r>
            <a:r>
              <a:rPr lang="en-US" sz="1600" kern="1200" dirty="0" err="1">
                <a:solidFill>
                  <a:schemeClr val="bg1"/>
                </a:solidFill>
                <a:latin typeface="+mn-lt"/>
                <a:ea typeface="+mn-ea"/>
                <a:cs typeface="+mn-cs"/>
              </a:rPr>
              <a:t>helproutine</a:t>
            </a:r>
            <a:r>
              <a:rPr lang="en-US" sz="1600" kern="1200" dirty="0">
                <a:solidFill>
                  <a:schemeClr val="bg1"/>
                </a:solidFill>
                <a:latin typeface="+mn-lt"/>
                <a:ea typeface="+mn-ea"/>
                <a:cs typeface="+mn-cs"/>
              </a:rPr>
              <a:t> module, may also be specified. There is a limit of 20 such parameters, and each must be separated by a comma. Parameters may be literal values enclosed in quotes or the names of map fields.</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a:p>
            <a:pPr algn="just">
              <a:lnSpc>
                <a:spcPct val="90000"/>
              </a:lnSpc>
              <a:spcBef>
                <a:spcPts val="1000"/>
              </a:spcBef>
              <a:buClr>
                <a:schemeClr val="accent2"/>
              </a:buClr>
            </a:pPr>
            <a:r>
              <a:rPr lang="en-US" sz="1600" kern="1200" dirty="0">
                <a:solidFill>
                  <a:schemeClr val="bg1"/>
                </a:solidFill>
                <a:latin typeface="+mn-lt"/>
                <a:ea typeface="+mn-ea"/>
                <a:cs typeface="+mn-cs"/>
              </a:rPr>
              <a:t>If the HE parameter is null and the user invokes field-level help, screen-level help may be given instead. Screen-level help is defined in the same way, but using the map profile screen.</a:t>
            </a:r>
          </a:p>
          <a:p>
            <a:pPr>
              <a:lnSpc>
                <a:spcPct val="90000"/>
              </a:lnSpc>
              <a:spcBef>
                <a:spcPts val="1000"/>
              </a:spcBef>
              <a:buClr>
                <a:schemeClr val="accent2"/>
              </a:buClr>
            </a:pPr>
            <a:endParaRPr lang="en-US" sz="1600" kern="1200" dirty="0">
              <a:solidFill>
                <a:schemeClr val="bg1"/>
              </a:solidFill>
              <a:latin typeface="+mn-lt"/>
              <a:ea typeface="+mn-ea"/>
              <a:cs typeface="+mn-cs"/>
            </a:endParaRPr>
          </a:p>
        </p:txBody>
      </p:sp>
    </p:spTree>
    <p:extLst>
      <p:ext uri="{BB962C8B-B14F-4D97-AF65-F5344CB8AC3E}">
        <p14:creationId xmlns:p14="http://schemas.microsoft.com/office/powerpoint/2010/main" val="266414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t>MAP : Editor Command - </a:t>
            </a:r>
            <a:r>
              <a:rPr lang="en-US" dirty="0"/>
              <a:t>Color definition</a:t>
            </a:r>
            <a:endParaRPr lang="en-US" b="1" kern="1200" spc="-70" baseline="0"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108</a:t>
            </a:fld>
            <a:endParaRPr lang="en-US"/>
          </a:p>
        </p:txBody>
      </p:sp>
      <p:pic>
        <p:nvPicPr>
          <p:cNvPr id="5" name="Picture 4" descr="Text, letter&#10;&#10;Description automatically generated">
            <a:extLst>
              <a:ext uri="{FF2B5EF4-FFF2-40B4-BE49-F238E27FC236}">
                <a16:creationId xmlns:a16="http://schemas.microsoft.com/office/drawing/2014/main" id="{5C0AD58A-1910-495A-8CA4-0E01CC201C95}"/>
              </a:ext>
            </a:extLst>
          </p:cNvPr>
          <p:cNvPicPr>
            <a:picLocks noChangeAspect="1"/>
          </p:cNvPicPr>
          <p:nvPr/>
        </p:nvPicPr>
        <p:blipFill>
          <a:blip r:embed="rId2"/>
          <a:stretch>
            <a:fillRect/>
          </a:stretch>
        </p:blipFill>
        <p:spPr>
          <a:xfrm>
            <a:off x="443365" y="2543314"/>
            <a:ext cx="11215235" cy="2915960"/>
          </a:xfrm>
          <a:prstGeom prst="rect">
            <a:avLst/>
          </a:prstGeom>
          <a:noFill/>
        </p:spPr>
      </p:pic>
    </p:spTree>
    <p:extLst>
      <p:ext uri="{BB962C8B-B14F-4D97-AF65-F5344CB8AC3E}">
        <p14:creationId xmlns:p14="http://schemas.microsoft.com/office/powerpoint/2010/main" val="16579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 Editor Command – Edit mask</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109</a:t>
            </a:fld>
            <a:endParaRPr lang="en-US"/>
          </a:p>
        </p:txBody>
      </p:sp>
      <p:sp>
        <p:nvSpPr>
          <p:cNvPr id="8" name="TextBox 7">
            <a:extLst>
              <a:ext uri="{FF2B5EF4-FFF2-40B4-BE49-F238E27FC236}">
                <a16:creationId xmlns:a16="http://schemas.microsoft.com/office/drawing/2014/main" id="{DAAE0172-F644-44AA-B756-46135A7C2811}"/>
              </a:ext>
            </a:extLst>
          </p:cNvPr>
          <p:cNvSpPr txBox="1"/>
          <p:nvPr/>
        </p:nvSpPr>
        <p:spPr>
          <a:xfrm>
            <a:off x="443366" y="1444649"/>
            <a:ext cx="10910434"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The EM parameter allows you to specify an edit mask which will be used to format output and validate input. Since the Map Editor is case-sensitive, be sure to explicitly enter characters in upper case, where</a:t>
            </a:r>
            <a:r>
              <a:rPr lang="en-US" sz="1600" dirty="0">
                <a:solidFill>
                  <a:schemeClr val="bg1"/>
                </a:solidFill>
              </a:rPr>
              <a:t> </a:t>
            </a:r>
            <a:r>
              <a:rPr lang="en-US" sz="1600" kern="1200" dirty="0">
                <a:solidFill>
                  <a:schemeClr val="bg1"/>
                </a:solidFill>
                <a:latin typeface="+mn-lt"/>
                <a:ea typeface="+mn-ea"/>
                <a:cs typeface="+mn-cs"/>
              </a:rPr>
              <a:t>appropriate.</a:t>
            </a:r>
          </a:p>
          <a:p>
            <a:pPr>
              <a:lnSpc>
                <a:spcPct val="90000"/>
              </a:lnSpc>
              <a:spcBef>
                <a:spcPts val="1000"/>
              </a:spcBef>
              <a:buClr>
                <a:schemeClr val="accent2"/>
              </a:buClr>
            </a:pPr>
            <a:r>
              <a:rPr lang="en-US" sz="1600" kern="1200" dirty="0">
                <a:solidFill>
                  <a:schemeClr val="bg1"/>
                </a:solidFill>
                <a:latin typeface="+mn-lt"/>
                <a:ea typeface="+mn-ea"/>
                <a:cs typeface="+mn-cs"/>
              </a:rPr>
              <a:t>The default value for each of the above parameters varies from site to site. When editing is complete, press ENTER to return to the edit screen.</a:t>
            </a:r>
          </a:p>
        </p:txBody>
      </p:sp>
    </p:spTree>
    <p:extLst>
      <p:ext uri="{BB962C8B-B14F-4D97-AF65-F5344CB8AC3E}">
        <p14:creationId xmlns:p14="http://schemas.microsoft.com/office/powerpoint/2010/main" val="96981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a:lstStyle/>
          <a:p>
            <a:r>
              <a:rPr lang="en-US" dirty="0"/>
              <a:t>Program - </a:t>
            </a:r>
            <a:r>
              <a:rPr lang="en-US" b="1" dirty="0">
                <a:latin typeface="Bookman Old Style" panose="02050604050505020204" pitchFamily="18" charset="0"/>
              </a:rPr>
              <a:t>Data Definition section</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515620" y="1854471"/>
            <a:ext cx="10175875" cy="3684588"/>
          </a:xfrm>
        </p:spPr>
        <p:txBody>
          <a:bodyPr>
            <a:normAutofit/>
          </a:bodyPr>
          <a:lstStyle/>
          <a:p>
            <a:r>
              <a:rPr lang="en-US" dirty="0"/>
              <a:t>Types of data definition</a:t>
            </a:r>
          </a:p>
          <a:p>
            <a:pPr lvl="1"/>
            <a:r>
              <a:rPr lang="en-US" dirty="0"/>
              <a:t>Using PDA – For parameters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a:t>Using GDA – For Global data</a:t>
            </a:r>
          </a:p>
        </p:txBody>
      </p:sp>
      <p:pic>
        <p:nvPicPr>
          <p:cNvPr id="6" name="Picture 5" descr="Text&#10;&#10;Description automatically generated">
            <a:extLst>
              <a:ext uri="{FF2B5EF4-FFF2-40B4-BE49-F238E27FC236}">
                <a16:creationId xmlns:a16="http://schemas.microsoft.com/office/drawing/2014/main" id="{7E054B97-7A53-4420-809E-1DD32DB002E0}"/>
              </a:ext>
            </a:extLst>
          </p:cNvPr>
          <p:cNvPicPr>
            <a:picLocks noChangeAspect="1"/>
          </p:cNvPicPr>
          <p:nvPr/>
        </p:nvPicPr>
        <p:blipFill>
          <a:blip r:embed="rId2"/>
          <a:stretch>
            <a:fillRect/>
          </a:stretch>
        </p:blipFill>
        <p:spPr>
          <a:xfrm>
            <a:off x="1262062" y="2538412"/>
            <a:ext cx="7839075" cy="1781175"/>
          </a:xfrm>
          <a:prstGeom prst="rect">
            <a:avLst/>
          </a:prstGeom>
        </p:spPr>
      </p:pic>
      <p:pic>
        <p:nvPicPr>
          <p:cNvPr id="10" name="Picture 9" descr="Text&#10;&#10;Description automatically generated">
            <a:extLst>
              <a:ext uri="{FF2B5EF4-FFF2-40B4-BE49-F238E27FC236}">
                <a16:creationId xmlns:a16="http://schemas.microsoft.com/office/drawing/2014/main" id="{D6F746F7-34CA-4347-B363-D00E47331A86}"/>
              </a:ext>
            </a:extLst>
          </p:cNvPr>
          <p:cNvPicPr>
            <a:picLocks noChangeAspect="1"/>
          </p:cNvPicPr>
          <p:nvPr/>
        </p:nvPicPr>
        <p:blipFill>
          <a:blip r:embed="rId3"/>
          <a:stretch>
            <a:fillRect/>
          </a:stretch>
        </p:blipFill>
        <p:spPr>
          <a:xfrm>
            <a:off x="1262061" y="4834345"/>
            <a:ext cx="7839075" cy="1314450"/>
          </a:xfrm>
          <a:prstGeom prst="rect">
            <a:avLst/>
          </a:prstGeom>
        </p:spPr>
      </p:pic>
    </p:spTree>
    <p:extLst>
      <p:ext uri="{BB962C8B-B14F-4D97-AF65-F5344CB8AC3E}">
        <p14:creationId xmlns:p14="http://schemas.microsoft.com/office/powerpoint/2010/main" val="339143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 Editor Command</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110</a:t>
            </a:fld>
            <a:endParaRPr lang="en-US"/>
          </a:p>
        </p:txBody>
      </p:sp>
      <p:sp>
        <p:nvSpPr>
          <p:cNvPr id="8" name="TextBox 7">
            <a:extLst>
              <a:ext uri="{FF2B5EF4-FFF2-40B4-BE49-F238E27FC236}">
                <a16:creationId xmlns:a16="http://schemas.microsoft.com/office/drawing/2014/main" id="{DAAE0172-F644-44AA-B756-46135A7C2811}"/>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The .A (edit array definition) command allows you to define or change the definition of an array of map fields. The repeating map fields are attached to a repeating data item, allowing multiple occurrences of the data to be displayed. You can specify which occurrences to display and in what format. </a:t>
            </a:r>
          </a:p>
        </p:txBody>
      </p:sp>
      <p:pic>
        <p:nvPicPr>
          <p:cNvPr id="5" name="Picture 4" descr="Graphical user interface, table&#10;&#10;Description automatically generated">
            <a:extLst>
              <a:ext uri="{FF2B5EF4-FFF2-40B4-BE49-F238E27FC236}">
                <a16:creationId xmlns:a16="http://schemas.microsoft.com/office/drawing/2014/main" id="{A0E6A42F-2C42-4809-B1D7-E48925FD62C2}"/>
              </a:ext>
            </a:extLst>
          </p:cNvPr>
          <p:cNvPicPr>
            <a:picLocks noChangeAspect="1"/>
          </p:cNvPicPr>
          <p:nvPr/>
        </p:nvPicPr>
        <p:blipFill>
          <a:blip r:embed="rId2"/>
          <a:stretch>
            <a:fillRect/>
          </a:stretch>
        </p:blipFill>
        <p:spPr>
          <a:xfrm>
            <a:off x="3964290" y="1926026"/>
            <a:ext cx="7694310" cy="3616325"/>
          </a:xfrm>
          <a:prstGeom prst="rect">
            <a:avLst/>
          </a:prstGeom>
          <a:noFill/>
        </p:spPr>
      </p:pic>
    </p:spTree>
    <p:extLst>
      <p:ext uri="{BB962C8B-B14F-4D97-AF65-F5344CB8AC3E}">
        <p14:creationId xmlns:p14="http://schemas.microsoft.com/office/powerpoint/2010/main" val="262098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 Editor Command</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111</a:t>
            </a:fld>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5908F9AB-8E40-4A8A-9656-3E55C717C2C3}"/>
              </a:ext>
            </a:extLst>
          </p:cNvPr>
          <p:cNvPicPr>
            <a:picLocks noChangeAspect="1"/>
          </p:cNvPicPr>
          <p:nvPr/>
        </p:nvPicPr>
        <p:blipFill>
          <a:blip r:embed="rId2"/>
          <a:stretch>
            <a:fillRect/>
          </a:stretch>
        </p:blipFill>
        <p:spPr>
          <a:xfrm>
            <a:off x="4110087" y="2016902"/>
            <a:ext cx="7548513" cy="3434573"/>
          </a:xfrm>
          <a:prstGeom prst="rect">
            <a:avLst/>
          </a:prstGeom>
          <a:noFill/>
        </p:spPr>
      </p:pic>
      <p:sp>
        <p:nvSpPr>
          <p:cNvPr id="8" name="TextBox 7">
            <a:extLst>
              <a:ext uri="{FF2B5EF4-FFF2-40B4-BE49-F238E27FC236}">
                <a16:creationId xmlns:a16="http://schemas.microsoft.com/office/drawing/2014/main" id="{DAAE0172-F644-44AA-B756-46135A7C2811}"/>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The “upper bounds” information in the top right corner of the screen shows the dimensions of the array - in this case, a 1-dimensional array with 3 occurrences.</a:t>
            </a:r>
          </a:p>
          <a:p>
            <a:pPr>
              <a:lnSpc>
                <a:spcPct val="90000"/>
              </a:lnSpc>
              <a:spcBef>
                <a:spcPts val="1000"/>
              </a:spcBef>
              <a:buClr>
                <a:schemeClr val="accent2"/>
              </a:buClr>
            </a:pPr>
            <a:endParaRPr lang="en-US" sz="1600" kern="1200">
              <a:solidFill>
                <a:schemeClr val="bg1"/>
              </a:solidFill>
              <a:latin typeface="+mn-lt"/>
              <a:ea typeface="+mn-ea"/>
              <a:cs typeface="+mn-cs"/>
            </a:endParaRPr>
          </a:p>
          <a:p>
            <a:pPr>
              <a:lnSpc>
                <a:spcPct val="90000"/>
              </a:lnSpc>
              <a:spcBef>
                <a:spcPts val="1000"/>
              </a:spcBef>
              <a:buClr>
                <a:schemeClr val="accent2"/>
              </a:buClr>
            </a:pPr>
            <a:r>
              <a:rPr lang="en-US" sz="1600" kern="1200" dirty="0">
                <a:solidFill>
                  <a:schemeClr val="bg1"/>
                </a:solidFill>
                <a:latin typeface="+mn-lt"/>
                <a:ea typeface="+mn-ea"/>
                <a:cs typeface="+mn-cs"/>
              </a:rPr>
              <a:t>It makes sense to arrange the map fields vertically. Since this is the default, we would only need to specify the number of occurrences to be displayed, the index value for the first occurrence to be displayed and the number of blank lines between each occurrence. </a:t>
            </a:r>
          </a:p>
        </p:txBody>
      </p:sp>
    </p:spTree>
    <p:extLst>
      <p:ext uri="{BB962C8B-B14F-4D97-AF65-F5344CB8AC3E}">
        <p14:creationId xmlns:p14="http://schemas.microsoft.com/office/powerpoint/2010/main" val="369956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t>MAP : Editor Command</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112</a:t>
            </a:fld>
            <a:endParaRPr lang="en-US"/>
          </a:p>
        </p:txBody>
      </p:sp>
      <p:pic>
        <p:nvPicPr>
          <p:cNvPr id="5" name="Picture 4" descr="Table&#10;&#10;Description automatically generated with medium confidence">
            <a:extLst>
              <a:ext uri="{FF2B5EF4-FFF2-40B4-BE49-F238E27FC236}">
                <a16:creationId xmlns:a16="http://schemas.microsoft.com/office/drawing/2014/main" id="{BCB719AA-D205-4346-9FB4-766C3A74B76F}"/>
              </a:ext>
            </a:extLst>
          </p:cNvPr>
          <p:cNvPicPr>
            <a:picLocks noChangeAspect="1"/>
          </p:cNvPicPr>
          <p:nvPr/>
        </p:nvPicPr>
        <p:blipFill>
          <a:blip r:embed="rId2"/>
          <a:stretch>
            <a:fillRect/>
          </a:stretch>
        </p:blipFill>
        <p:spPr>
          <a:xfrm>
            <a:off x="1470627" y="1825625"/>
            <a:ext cx="9160710" cy="4351338"/>
          </a:xfrm>
          <a:prstGeom prst="rect">
            <a:avLst/>
          </a:prstGeom>
          <a:noFill/>
        </p:spPr>
      </p:pic>
    </p:spTree>
    <p:extLst>
      <p:ext uri="{BB962C8B-B14F-4D97-AF65-F5344CB8AC3E}">
        <p14:creationId xmlns:p14="http://schemas.microsoft.com/office/powerpoint/2010/main" val="39044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INPUT</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113</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The INPUT statement has several uses and takes several forms. In on-line mode it used to obtain data from the user in real-time, most commonly utilizing a pre-defined screen layout that has been stored as a map module.</a:t>
            </a:r>
          </a:p>
          <a:p>
            <a:pPr>
              <a:lnSpc>
                <a:spcPct val="90000"/>
              </a:lnSpc>
              <a:spcBef>
                <a:spcPts val="1000"/>
              </a:spcBef>
              <a:buClr>
                <a:schemeClr val="accent2"/>
              </a:buClr>
            </a:pPr>
            <a:endParaRPr lang="en-US" sz="2000" dirty="0">
              <a:solidFill>
                <a:schemeClr val="bg1"/>
              </a:solidFill>
            </a:endParaRPr>
          </a:p>
        </p:txBody>
      </p:sp>
    </p:spTree>
    <p:extLst>
      <p:ext uri="{BB962C8B-B14F-4D97-AF65-F5344CB8AC3E}">
        <p14:creationId xmlns:p14="http://schemas.microsoft.com/office/powerpoint/2010/main" val="288081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INPUT USING MAP</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114</a:t>
            </a:fld>
            <a:endParaRPr lang="en-US"/>
          </a:p>
        </p:txBody>
      </p:sp>
      <p:pic>
        <p:nvPicPr>
          <p:cNvPr id="6" name="Picture 5" descr="Text, letter&#10;&#10;Description automatically generated">
            <a:extLst>
              <a:ext uri="{FF2B5EF4-FFF2-40B4-BE49-F238E27FC236}">
                <a16:creationId xmlns:a16="http://schemas.microsoft.com/office/drawing/2014/main" id="{F663110A-01C7-4D6F-8EB4-2418E1198F72}"/>
              </a:ext>
            </a:extLst>
          </p:cNvPr>
          <p:cNvPicPr>
            <a:picLocks noChangeAspect="1"/>
          </p:cNvPicPr>
          <p:nvPr/>
        </p:nvPicPr>
        <p:blipFill>
          <a:blip r:embed="rId2"/>
          <a:stretch>
            <a:fillRect/>
          </a:stretch>
        </p:blipFill>
        <p:spPr>
          <a:xfrm>
            <a:off x="4110087" y="2158437"/>
            <a:ext cx="7548513" cy="3151503"/>
          </a:xfrm>
          <a:prstGeom prst="rect">
            <a:avLst/>
          </a:prstGeom>
          <a:noFill/>
        </p:spPr>
      </p:pic>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In on-line applications, INPUT USING MAP is the normal way to display data to the user and to receive input data, using a pre-defined screen layout represented by a map module.</a:t>
            </a:r>
          </a:p>
          <a:p>
            <a:pPr>
              <a:lnSpc>
                <a:spcPct val="90000"/>
              </a:lnSpc>
              <a:spcBef>
                <a:spcPts val="1000"/>
              </a:spcBef>
              <a:buClr>
                <a:schemeClr val="accent2"/>
              </a:buClr>
            </a:pPr>
            <a:endParaRPr lang="en-US" sz="1600" dirty="0">
              <a:solidFill>
                <a:schemeClr val="bg1"/>
              </a:solidFill>
            </a:endParaRPr>
          </a:p>
          <a:p>
            <a:pPr>
              <a:lnSpc>
                <a:spcPct val="90000"/>
              </a:lnSpc>
              <a:spcBef>
                <a:spcPts val="1000"/>
              </a:spcBef>
              <a:buClr>
                <a:schemeClr val="accent2"/>
              </a:buClr>
            </a:pPr>
            <a:r>
              <a:rPr lang="en-US" sz="1600" kern="1200" dirty="0">
                <a:solidFill>
                  <a:schemeClr val="bg1"/>
                </a:solidFill>
                <a:latin typeface="+mn-lt"/>
                <a:ea typeface="+mn-ea"/>
                <a:cs typeface="+mn-cs"/>
              </a:rPr>
              <a:t>In this example, map IVCLNTM1 is output without a message and with the cursor positioned at the first input field (by default). </a:t>
            </a:r>
          </a:p>
          <a:p>
            <a:pPr>
              <a:lnSpc>
                <a:spcPct val="90000"/>
              </a:lnSpc>
              <a:spcBef>
                <a:spcPts val="1000"/>
              </a:spcBef>
              <a:buClr>
                <a:schemeClr val="accent2"/>
              </a:buClr>
            </a:pPr>
            <a:endParaRPr lang="en-US" sz="1600" kern="1200" dirty="0">
              <a:solidFill>
                <a:schemeClr val="bg1"/>
              </a:solidFill>
              <a:latin typeface="+mn-lt"/>
              <a:ea typeface="+mn-ea"/>
              <a:cs typeface="+mn-cs"/>
            </a:endParaRPr>
          </a:p>
        </p:txBody>
      </p:sp>
    </p:spTree>
    <p:extLst>
      <p:ext uri="{BB962C8B-B14F-4D97-AF65-F5344CB8AC3E}">
        <p14:creationId xmlns:p14="http://schemas.microsoft.com/office/powerpoint/2010/main" val="196807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INPUT USING MAP WITH TEXT</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115</a:t>
            </a:fld>
            <a:endParaRPr lang="en-US"/>
          </a:p>
        </p:txBody>
      </p:sp>
      <p:pic>
        <p:nvPicPr>
          <p:cNvPr id="7" name="Picture 6" descr="Text&#10;&#10;Description automatically generated">
            <a:extLst>
              <a:ext uri="{FF2B5EF4-FFF2-40B4-BE49-F238E27FC236}">
                <a16:creationId xmlns:a16="http://schemas.microsoft.com/office/drawing/2014/main" id="{C3FDFC4E-FBF8-45C6-90F0-8DF916CFF5F2}"/>
              </a:ext>
            </a:extLst>
          </p:cNvPr>
          <p:cNvPicPr>
            <a:picLocks noChangeAspect="1"/>
          </p:cNvPicPr>
          <p:nvPr/>
        </p:nvPicPr>
        <p:blipFill>
          <a:blip r:embed="rId2"/>
          <a:stretch>
            <a:fillRect/>
          </a:stretch>
        </p:blipFill>
        <p:spPr>
          <a:xfrm>
            <a:off x="4110087" y="1865932"/>
            <a:ext cx="7548513" cy="3736513"/>
          </a:xfrm>
          <a:prstGeom prst="rect">
            <a:avLst/>
          </a:prstGeom>
          <a:noFill/>
        </p:spPr>
      </p:pic>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In this example, map IVCLNTM1 is output with the contents of #MSG-1 in the message area and the cursor positioned at the first input field.</a:t>
            </a:r>
          </a:p>
        </p:txBody>
      </p:sp>
    </p:spTree>
    <p:extLst>
      <p:ext uri="{BB962C8B-B14F-4D97-AF65-F5344CB8AC3E}">
        <p14:creationId xmlns:p14="http://schemas.microsoft.com/office/powerpoint/2010/main" val="116682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INPUT USING MAP WITH ALARM</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116</a:t>
            </a:fld>
            <a:endParaRPr lang="en-US"/>
          </a:p>
        </p:txBody>
      </p:sp>
      <p:pic>
        <p:nvPicPr>
          <p:cNvPr id="6" name="Picture 5" descr="Text&#10;&#10;Description automatically generated">
            <a:extLst>
              <a:ext uri="{FF2B5EF4-FFF2-40B4-BE49-F238E27FC236}">
                <a16:creationId xmlns:a16="http://schemas.microsoft.com/office/drawing/2014/main" id="{E90184EA-AB33-4648-94C9-B7A855EDA6DB}"/>
              </a:ext>
            </a:extLst>
          </p:cNvPr>
          <p:cNvPicPr>
            <a:picLocks noChangeAspect="1"/>
          </p:cNvPicPr>
          <p:nvPr/>
        </p:nvPicPr>
        <p:blipFill>
          <a:blip r:embed="rId2"/>
          <a:stretch>
            <a:fillRect/>
          </a:stretch>
        </p:blipFill>
        <p:spPr>
          <a:xfrm>
            <a:off x="4115554" y="1444649"/>
            <a:ext cx="7537579" cy="4579079"/>
          </a:xfrm>
          <a:prstGeom prst="rect">
            <a:avLst/>
          </a:prstGeom>
          <a:noFill/>
        </p:spPr>
      </p:pic>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In this example, map IVCLNTM1 is output with the contents of #MSG in the message line and the cursor positioned at the first input field. The alarm (usually a single beep) will sound to attract user attention.</a:t>
            </a:r>
          </a:p>
        </p:txBody>
      </p:sp>
    </p:spTree>
    <p:extLst>
      <p:ext uri="{BB962C8B-B14F-4D97-AF65-F5344CB8AC3E}">
        <p14:creationId xmlns:p14="http://schemas.microsoft.com/office/powerpoint/2010/main" val="199847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INPUT USING MAP WITH MARK</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117</a:t>
            </a:fld>
            <a:endParaRPr lang="en-US"/>
          </a:p>
        </p:txBody>
      </p:sp>
      <p:pic>
        <p:nvPicPr>
          <p:cNvPr id="7" name="Picture 6" descr="Text, letter&#10;&#10;Description automatically generated">
            <a:extLst>
              <a:ext uri="{FF2B5EF4-FFF2-40B4-BE49-F238E27FC236}">
                <a16:creationId xmlns:a16="http://schemas.microsoft.com/office/drawing/2014/main" id="{4D9F65F1-2825-4979-B805-2EA0520D3474}"/>
              </a:ext>
            </a:extLst>
          </p:cNvPr>
          <p:cNvPicPr>
            <a:picLocks noChangeAspect="1"/>
          </p:cNvPicPr>
          <p:nvPr/>
        </p:nvPicPr>
        <p:blipFill>
          <a:blip r:embed="rId2"/>
          <a:stretch>
            <a:fillRect/>
          </a:stretch>
        </p:blipFill>
        <p:spPr>
          <a:xfrm>
            <a:off x="4110087" y="2082951"/>
            <a:ext cx="7548513" cy="3302474"/>
          </a:xfrm>
          <a:prstGeom prst="rect">
            <a:avLst/>
          </a:prstGeom>
          <a:noFill/>
        </p:spPr>
      </p:pic>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In this example, map IVCLNTM1 is output with the cursor positioned at the field attached to variable</a:t>
            </a:r>
          </a:p>
          <a:p>
            <a:pPr>
              <a:lnSpc>
                <a:spcPct val="90000"/>
              </a:lnSpc>
              <a:spcBef>
                <a:spcPts val="1000"/>
              </a:spcBef>
              <a:buClr>
                <a:schemeClr val="accent2"/>
              </a:buClr>
            </a:pPr>
            <a:r>
              <a:rPr lang="en-US" sz="1600" kern="1200" dirty="0">
                <a:solidFill>
                  <a:schemeClr val="bg1"/>
                </a:solidFill>
                <a:latin typeface="+mn-lt"/>
                <a:ea typeface="+mn-ea"/>
                <a:cs typeface="+mn-cs"/>
              </a:rPr>
              <a:t>#MAP.#ACTION.</a:t>
            </a:r>
          </a:p>
          <a:p>
            <a:pPr>
              <a:lnSpc>
                <a:spcPct val="90000"/>
              </a:lnSpc>
              <a:spcBef>
                <a:spcPts val="1000"/>
              </a:spcBef>
              <a:buClr>
                <a:schemeClr val="accent2"/>
              </a:buClr>
            </a:pPr>
            <a:endParaRPr lang="en-US" sz="1600" kern="1200" dirty="0">
              <a:solidFill>
                <a:schemeClr val="bg1"/>
              </a:solidFill>
              <a:latin typeface="+mn-lt"/>
              <a:ea typeface="+mn-ea"/>
              <a:cs typeface="+mn-cs"/>
            </a:endParaRPr>
          </a:p>
        </p:txBody>
      </p:sp>
    </p:spTree>
    <p:extLst>
      <p:ext uri="{BB962C8B-B14F-4D97-AF65-F5344CB8AC3E}">
        <p14:creationId xmlns:p14="http://schemas.microsoft.com/office/powerpoint/2010/main" val="333308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REINPUT</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118</a:t>
            </a:fld>
            <a:endParaRPr lang="en-US"/>
          </a:p>
        </p:txBody>
      </p:sp>
      <p:pic>
        <p:nvPicPr>
          <p:cNvPr id="6" name="Picture 5" descr="Text&#10;&#10;Description automatically generated">
            <a:extLst>
              <a:ext uri="{FF2B5EF4-FFF2-40B4-BE49-F238E27FC236}">
                <a16:creationId xmlns:a16="http://schemas.microsoft.com/office/drawing/2014/main" id="{89F0288A-F946-405B-9D33-989B13F319C9}"/>
              </a:ext>
            </a:extLst>
          </p:cNvPr>
          <p:cNvPicPr>
            <a:picLocks noChangeAspect="1"/>
          </p:cNvPicPr>
          <p:nvPr/>
        </p:nvPicPr>
        <p:blipFill>
          <a:blip r:embed="rId2"/>
          <a:stretch>
            <a:fillRect/>
          </a:stretch>
        </p:blipFill>
        <p:spPr>
          <a:xfrm>
            <a:off x="4529707" y="1444649"/>
            <a:ext cx="6709273" cy="4579079"/>
          </a:xfrm>
          <a:prstGeom prst="rect">
            <a:avLst/>
          </a:prstGeom>
          <a:noFill/>
        </p:spPr>
      </p:pic>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REINPUT passes control to the most recently executed INPUT statement. This provides a useful escape from validation logic when an error is detected. The statement provides a clean way to output an error message and return control to the user.</a:t>
            </a:r>
          </a:p>
        </p:txBody>
      </p:sp>
    </p:spTree>
    <p:extLst>
      <p:ext uri="{BB962C8B-B14F-4D97-AF65-F5344CB8AC3E}">
        <p14:creationId xmlns:p14="http://schemas.microsoft.com/office/powerpoint/2010/main" val="39421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DEFINE WINDOW</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119</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10808834"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The DEFINE WINDOW statement defines a window which may (or may not) be subsequently activated during processing. A full-screen window occupies the entire screen. A part-screen window occupies only part of the screen with the original screen as background. When a window is active, only fields within that window are accessible.</a:t>
            </a:r>
          </a:p>
          <a:p>
            <a:pPr>
              <a:lnSpc>
                <a:spcPct val="90000"/>
              </a:lnSpc>
              <a:spcBef>
                <a:spcPts val="1000"/>
              </a:spcBef>
              <a:buClr>
                <a:schemeClr val="accent2"/>
              </a:buClr>
            </a:pPr>
            <a:r>
              <a:rPr lang="en-US" sz="1600" kern="1200" dirty="0">
                <a:solidFill>
                  <a:schemeClr val="bg1"/>
                </a:solidFill>
                <a:latin typeface="+mn-lt"/>
                <a:ea typeface="+mn-ea"/>
                <a:cs typeface="+mn-cs"/>
              </a:rPr>
              <a:t>Although multiple windows can be open simultaneously, only one can be active.</a:t>
            </a:r>
          </a:p>
          <a:p>
            <a:pPr>
              <a:lnSpc>
                <a:spcPct val="90000"/>
              </a:lnSpc>
              <a:spcBef>
                <a:spcPts val="1000"/>
              </a:spcBef>
              <a:buClr>
                <a:schemeClr val="accent2"/>
              </a:buClr>
            </a:pPr>
            <a:r>
              <a:rPr lang="en-US" sz="1600" kern="1200" dirty="0">
                <a:solidFill>
                  <a:schemeClr val="bg1"/>
                </a:solidFill>
                <a:latin typeface="+mn-lt"/>
                <a:ea typeface="+mn-ea"/>
                <a:cs typeface="+mn-cs"/>
              </a:rPr>
              <a:t>Consider the following examples:</a:t>
            </a:r>
          </a:p>
          <a:p>
            <a:pPr>
              <a:lnSpc>
                <a:spcPct val="90000"/>
              </a:lnSpc>
              <a:spcBef>
                <a:spcPts val="1000"/>
              </a:spcBef>
              <a:buClr>
                <a:schemeClr val="accent2"/>
              </a:buClr>
            </a:pPr>
            <a:endParaRPr lang="en-US" sz="1600" dirty="0">
              <a:solidFill>
                <a:schemeClr val="bg1"/>
              </a:solidFill>
            </a:endParaRPr>
          </a:p>
          <a:p>
            <a:pPr>
              <a:lnSpc>
                <a:spcPct val="90000"/>
              </a:lnSpc>
              <a:spcBef>
                <a:spcPts val="1000"/>
              </a:spcBef>
              <a:buClr>
                <a:schemeClr val="accent2"/>
              </a:buClr>
            </a:pPr>
            <a:r>
              <a:rPr lang="en-US" sz="1600" kern="1200" dirty="0">
                <a:solidFill>
                  <a:srgbClr val="FFFF00"/>
                </a:solidFill>
                <a:latin typeface="+mn-lt"/>
                <a:ea typeface="+mn-ea"/>
                <a:cs typeface="+mn-cs"/>
              </a:rPr>
              <a:t>DEFINE WINDOW WINDOW-1</a:t>
            </a:r>
          </a:p>
          <a:p>
            <a:pPr>
              <a:lnSpc>
                <a:spcPct val="90000"/>
              </a:lnSpc>
              <a:spcBef>
                <a:spcPts val="1000"/>
              </a:spcBef>
              <a:buClr>
                <a:schemeClr val="accent2"/>
              </a:buClr>
            </a:pPr>
            <a:endParaRPr lang="en-US" sz="1600" kern="1200" dirty="0">
              <a:solidFill>
                <a:schemeClr val="bg1"/>
              </a:solidFill>
              <a:latin typeface="+mn-lt"/>
              <a:ea typeface="+mn-ea"/>
              <a:cs typeface="+mn-cs"/>
            </a:endParaRPr>
          </a:p>
          <a:p>
            <a:pPr>
              <a:lnSpc>
                <a:spcPct val="90000"/>
              </a:lnSpc>
              <a:spcBef>
                <a:spcPts val="1000"/>
              </a:spcBef>
              <a:buClr>
                <a:schemeClr val="accent2"/>
              </a:buClr>
            </a:pPr>
            <a:r>
              <a:rPr lang="en-US" sz="1600" kern="1200" dirty="0">
                <a:solidFill>
                  <a:schemeClr val="bg1"/>
                </a:solidFill>
                <a:latin typeface="+mn-lt"/>
                <a:ea typeface="+mn-ea"/>
                <a:cs typeface="+mn-cs"/>
              </a:rPr>
              <a:t>In this example, WINDOW-1 is defined. Default values will apply </a:t>
            </a:r>
          </a:p>
        </p:txBody>
      </p:sp>
    </p:spTree>
    <p:extLst>
      <p:ext uri="{BB962C8B-B14F-4D97-AF65-F5344CB8AC3E}">
        <p14:creationId xmlns:p14="http://schemas.microsoft.com/office/powerpoint/2010/main" val="127308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Subroutine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12</a:t>
            </a:fld>
            <a:endParaRPr lang="en-US"/>
          </a:p>
        </p:txBody>
      </p:sp>
      <p:pic>
        <p:nvPicPr>
          <p:cNvPr id="5" name="Picture 4" descr="Graphical user interface, text&#10;&#10;Description automatically generated">
            <a:extLst>
              <a:ext uri="{FF2B5EF4-FFF2-40B4-BE49-F238E27FC236}">
                <a16:creationId xmlns:a16="http://schemas.microsoft.com/office/drawing/2014/main" id="{DDBDE85E-C60A-4F9D-A305-606DCCD20F10}"/>
              </a:ext>
            </a:extLst>
          </p:cNvPr>
          <p:cNvPicPr>
            <a:picLocks noChangeAspect="1"/>
          </p:cNvPicPr>
          <p:nvPr/>
        </p:nvPicPr>
        <p:blipFill>
          <a:blip r:embed="rId2"/>
          <a:stretch>
            <a:fillRect/>
          </a:stretch>
        </p:blipFill>
        <p:spPr>
          <a:xfrm>
            <a:off x="3550214" y="1825625"/>
            <a:ext cx="5001537" cy="4351338"/>
          </a:xfrm>
          <a:prstGeom prst="rect">
            <a:avLst/>
          </a:prstGeom>
          <a:noFill/>
        </p:spPr>
      </p:pic>
    </p:spTree>
    <p:extLst>
      <p:ext uri="{BB962C8B-B14F-4D97-AF65-F5344CB8AC3E}">
        <p14:creationId xmlns:p14="http://schemas.microsoft.com/office/powerpoint/2010/main" val="164244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DEFINE WINDOW</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120</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10808834" cy="4579079"/>
          </a:xfrm>
          <a:prstGeom prst="rect">
            <a:avLst/>
          </a:prstGeom>
        </p:spPr>
        <p:txBody>
          <a:bodyPr vert="horz" lIns="91440" tIns="45720" rIns="91440" bIns="45720" rtlCol="0">
            <a:normAutofit/>
          </a:bodyPr>
          <a:lstStyle/>
          <a:p>
            <a:pPr>
              <a:lnSpc>
                <a:spcPct val="90000"/>
              </a:lnSpc>
              <a:spcBef>
                <a:spcPts val="1000"/>
              </a:spcBef>
              <a:buClr>
                <a:schemeClr val="accent2"/>
              </a:buClr>
            </a:pPr>
            <a:endParaRPr lang="en-US" sz="1600" dirty="0">
              <a:solidFill>
                <a:schemeClr val="bg1"/>
              </a:solidFill>
            </a:endParaRPr>
          </a:p>
          <a:p>
            <a:pPr>
              <a:lnSpc>
                <a:spcPct val="90000"/>
              </a:lnSpc>
              <a:spcBef>
                <a:spcPts val="1000"/>
              </a:spcBef>
              <a:buClr>
                <a:schemeClr val="accent2"/>
              </a:buClr>
            </a:pPr>
            <a:r>
              <a:rPr lang="en-US" sz="1600" kern="1200" dirty="0">
                <a:solidFill>
                  <a:srgbClr val="FFFF00"/>
                </a:solidFill>
                <a:latin typeface="+mn-lt"/>
                <a:ea typeface="+mn-ea"/>
                <a:cs typeface="+mn-cs"/>
              </a:rPr>
              <a:t>DEFINE WINDOW WINDOW-2</a:t>
            </a:r>
          </a:p>
          <a:p>
            <a:pPr>
              <a:lnSpc>
                <a:spcPct val="90000"/>
              </a:lnSpc>
              <a:spcBef>
                <a:spcPts val="1000"/>
              </a:spcBef>
              <a:buClr>
                <a:schemeClr val="accent2"/>
              </a:buClr>
            </a:pPr>
            <a:r>
              <a:rPr lang="en-US" sz="1600" kern="1200" dirty="0">
                <a:solidFill>
                  <a:srgbClr val="FFFF00"/>
                </a:solidFill>
                <a:latin typeface="+mn-lt"/>
                <a:ea typeface="+mn-ea"/>
                <a:cs typeface="+mn-cs"/>
              </a:rPr>
              <a:t> SIZE 14 * 45</a:t>
            </a:r>
          </a:p>
          <a:p>
            <a:pPr>
              <a:lnSpc>
                <a:spcPct val="90000"/>
              </a:lnSpc>
              <a:spcBef>
                <a:spcPts val="1000"/>
              </a:spcBef>
              <a:buClr>
                <a:schemeClr val="accent2"/>
              </a:buClr>
            </a:pPr>
            <a:r>
              <a:rPr lang="en-US" sz="1600" kern="1200" dirty="0">
                <a:solidFill>
                  <a:srgbClr val="FFFF00"/>
                </a:solidFill>
                <a:latin typeface="+mn-lt"/>
                <a:ea typeface="+mn-ea"/>
                <a:cs typeface="+mn-cs"/>
              </a:rPr>
              <a:t> BASE 6/18</a:t>
            </a:r>
          </a:p>
          <a:p>
            <a:pPr>
              <a:lnSpc>
                <a:spcPct val="90000"/>
              </a:lnSpc>
              <a:spcBef>
                <a:spcPts val="1000"/>
              </a:spcBef>
              <a:buClr>
                <a:schemeClr val="accent2"/>
              </a:buClr>
            </a:pPr>
            <a:r>
              <a:rPr lang="en-US" sz="1600" kern="1200" dirty="0">
                <a:solidFill>
                  <a:srgbClr val="FFFF00"/>
                </a:solidFill>
                <a:latin typeface="+mn-lt"/>
                <a:ea typeface="+mn-ea"/>
                <a:cs typeface="+mn-cs"/>
              </a:rPr>
              <a:t> TITLE ‘Receivables’</a:t>
            </a:r>
          </a:p>
          <a:p>
            <a:pPr>
              <a:lnSpc>
                <a:spcPct val="90000"/>
              </a:lnSpc>
              <a:spcBef>
                <a:spcPts val="1000"/>
              </a:spcBef>
              <a:buClr>
                <a:schemeClr val="accent2"/>
              </a:buClr>
            </a:pPr>
            <a:endParaRPr lang="en-US" sz="1600" kern="1200" dirty="0">
              <a:solidFill>
                <a:schemeClr val="bg1"/>
              </a:solidFill>
              <a:latin typeface="+mn-lt"/>
              <a:ea typeface="+mn-ea"/>
              <a:cs typeface="+mn-cs"/>
            </a:endParaRPr>
          </a:p>
          <a:p>
            <a:pPr>
              <a:lnSpc>
                <a:spcPct val="90000"/>
              </a:lnSpc>
              <a:spcBef>
                <a:spcPts val="1000"/>
              </a:spcBef>
              <a:buClr>
                <a:schemeClr val="accent2"/>
              </a:buClr>
            </a:pPr>
            <a:r>
              <a:rPr lang="en-US" sz="1600" kern="1200" dirty="0">
                <a:solidFill>
                  <a:schemeClr val="bg1"/>
                </a:solidFill>
                <a:latin typeface="+mn-lt"/>
                <a:ea typeface="+mn-ea"/>
                <a:cs typeface="+mn-cs"/>
              </a:rPr>
              <a:t>In this example, WINDOW-2 is defined. Default values will apply as follows:</a:t>
            </a:r>
          </a:p>
          <a:p>
            <a:pPr>
              <a:lnSpc>
                <a:spcPct val="90000"/>
              </a:lnSpc>
              <a:spcBef>
                <a:spcPts val="1000"/>
              </a:spcBef>
              <a:buClr>
                <a:schemeClr val="accent2"/>
              </a:buClr>
            </a:pPr>
            <a:r>
              <a:rPr lang="en-US" sz="1600" kern="1200" dirty="0">
                <a:solidFill>
                  <a:schemeClr val="bg1"/>
                </a:solidFill>
                <a:latin typeface="+mn-lt"/>
                <a:ea typeface="+mn-ea"/>
                <a:cs typeface="+mn-cs"/>
              </a:rPr>
              <a:t>· window background will not be reverse video</a:t>
            </a:r>
          </a:p>
          <a:p>
            <a:pPr>
              <a:lnSpc>
                <a:spcPct val="90000"/>
              </a:lnSpc>
              <a:spcBef>
                <a:spcPts val="1000"/>
              </a:spcBef>
              <a:buClr>
                <a:schemeClr val="accent2"/>
              </a:buClr>
            </a:pPr>
            <a:r>
              <a:rPr lang="en-US" sz="1600" kern="1200" dirty="0">
                <a:solidFill>
                  <a:schemeClr val="bg1"/>
                </a:solidFill>
                <a:latin typeface="+mn-lt"/>
                <a:ea typeface="+mn-ea"/>
                <a:cs typeface="+mn-cs"/>
              </a:rPr>
              <a:t>· active message area will be inside the window</a:t>
            </a:r>
          </a:p>
          <a:p>
            <a:pPr>
              <a:lnSpc>
                <a:spcPct val="90000"/>
              </a:lnSpc>
              <a:spcBef>
                <a:spcPts val="1000"/>
              </a:spcBef>
              <a:buClr>
                <a:schemeClr val="accent2"/>
              </a:buClr>
            </a:pPr>
            <a:r>
              <a:rPr lang="en-US" sz="1600" kern="1200" dirty="0">
                <a:solidFill>
                  <a:schemeClr val="bg1"/>
                </a:solidFill>
                <a:latin typeface="+mn-lt"/>
                <a:ea typeface="+mn-ea"/>
                <a:cs typeface="+mn-cs"/>
              </a:rPr>
              <a:t>· window will be framed</a:t>
            </a:r>
          </a:p>
        </p:txBody>
      </p:sp>
    </p:spTree>
    <p:extLst>
      <p:ext uri="{BB962C8B-B14F-4D97-AF65-F5344CB8AC3E}">
        <p14:creationId xmlns:p14="http://schemas.microsoft.com/office/powerpoint/2010/main" val="205465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SET</a:t>
            </a:r>
            <a:r>
              <a:rPr lang="en-US" dirty="0"/>
              <a:t> WINDOW</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121</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10808834"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dirty="0">
                <a:solidFill>
                  <a:schemeClr val="bg1"/>
                </a:solidFill>
              </a:rPr>
              <a:t>The SET WINDOW statement either activates (opens) a new window or deactivates (closes) an active one.</a:t>
            </a:r>
          </a:p>
          <a:p>
            <a:pPr>
              <a:lnSpc>
                <a:spcPct val="90000"/>
              </a:lnSpc>
              <a:spcBef>
                <a:spcPts val="1000"/>
              </a:spcBef>
              <a:buClr>
                <a:schemeClr val="accent2"/>
              </a:buClr>
            </a:pPr>
            <a:r>
              <a:rPr lang="en-US" sz="1600" dirty="0">
                <a:solidFill>
                  <a:schemeClr val="bg1"/>
                </a:solidFill>
              </a:rPr>
              <a:t>The window must have been previously defined using a DEFINE WINDOW statement. Consider the following</a:t>
            </a:r>
          </a:p>
          <a:p>
            <a:pPr>
              <a:lnSpc>
                <a:spcPct val="90000"/>
              </a:lnSpc>
              <a:spcBef>
                <a:spcPts val="1000"/>
              </a:spcBef>
              <a:buClr>
                <a:schemeClr val="accent2"/>
              </a:buClr>
            </a:pPr>
            <a:r>
              <a:rPr lang="en-US" sz="1600" dirty="0">
                <a:solidFill>
                  <a:schemeClr val="bg1"/>
                </a:solidFill>
              </a:rPr>
              <a:t>examples:</a:t>
            </a:r>
          </a:p>
          <a:p>
            <a:pPr>
              <a:lnSpc>
                <a:spcPct val="90000"/>
              </a:lnSpc>
              <a:spcBef>
                <a:spcPts val="1000"/>
              </a:spcBef>
              <a:buClr>
                <a:schemeClr val="accent2"/>
              </a:buClr>
            </a:pPr>
            <a:endParaRPr lang="en-US" sz="1600" dirty="0">
              <a:solidFill>
                <a:schemeClr val="bg1"/>
              </a:solidFill>
            </a:endParaRPr>
          </a:p>
          <a:p>
            <a:pPr>
              <a:lnSpc>
                <a:spcPct val="90000"/>
              </a:lnSpc>
              <a:spcBef>
                <a:spcPts val="1000"/>
              </a:spcBef>
              <a:buClr>
                <a:schemeClr val="accent2"/>
              </a:buClr>
            </a:pPr>
            <a:r>
              <a:rPr lang="en-US" sz="1600" dirty="0">
                <a:solidFill>
                  <a:schemeClr val="bg1"/>
                </a:solidFill>
              </a:rPr>
              <a:t>Example 1: Activating a window</a:t>
            </a:r>
          </a:p>
          <a:p>
            <a:pPr>
              <a:lnSpc>
                <a:spcPct val="90000"/>
              </a:lnSpc>
              <a:spcBef>
                <a:spcPts val="1000"/>
              </a:spcBef>
              <a:buClr>
                <a:schemeClr val="accent2"/>
              </a:buClr>
            </a:pPr>
            <a:r>
              <a:rPr lang="en-US" sz="1600" dirty="0">
                <a:solidFill>
                  <a:srgbClr val="FFFF00"/>
                </a:solidFill>
                <a:latin typeface="Bookman Old Style" panose="02050604050505020204" pitchFamily="18" charset="0"/>
              </a:rPr>
              <a:t>SET WINDOW ‘WINDOW-2’</a:t>
            </a:r>
          </a:p>
          <a:p>
            <a:pPr>
              <a:lnSpc>
                <a:spcPct val="90000"/>
              </a:lnSpc>
              <a:spcBef>
                <a:spcPts val="1000"/>
              </a:spcBef>
              <a:buClr>
                <a:schemeClr val="accent2"/>
              </a:buClr>
            </a:pPr>
            <a:endParaRPr lang="en-US" sz="1600" dirty="0">
              <a:solidFill>
                <a:schemeClr val="bg1"/>
              </a:solidFill>
            </a:endParaRPr>
          </a:p>
          <a:p>
            <a:pPr>
              <a:lnSpc>
                <a:spcPct val="90000"/>
              </a:lnSpc>
              <a:spcBef>
                <a:spcPts val="1000"/>
              </a:spcBef>
              <a:buClr>
                <a:schemeClr val="accent2"/>
              </a:buClr>
            </a:pPr>
            <a:r>
              <a:rPr lang="en-US" sz="1600" dirty="0">
                <a:solidFill>
                  <a:schemeClr val="bg1"/>
                </a:solidFill>
              </a:rPr>
              <a:t>In this example, WINDOW-2 is opened and activated. The previously active window (if any) is</a:t>
            </a:r>
          </a:p>
          <a:p>
            <a:pPr>
              <a:lnSpc>
                <a:spcPct val="90000"/>
              </a:lnSpc>
              <a:spcBef>
                <a:spcPts val="1000"/>
              </a:spcBef>
              <a:buClr>
                <a:schemeClr val="accent2"/>
              </a:buClr>
            </a:pPr>
            <a:r>
              <a:rPr lang="en-US" sz="1600" dirty="0">
                <a:solidFill>
                  <a:schemeClr val="bg1"/>
                </a:solidFill>
              </a:rPr>
              <a:t>deactivated, but left open.</a:t>
            </a:r>
          </a:p>
          <a:p>
            <a:pPr>
              <a:lnSpc>
                <a:spcPct val="90000"/>
              </a:lnSpc>
              <a:spcBef>
                <a:spcPts val="1000"/>
              </a:spcBef>
              <a:buClr>
                <a:schemeClr val="accent2"/>
              </a:buClr>
            </a:pPr>
            <a:endParaRPr lang="en-US" sz="1600" dirty="0">
              <a:solidFill>
                <a:schemeClr val="bg1"/>
              </a:solidFill>
            </a:endParaRPr>
          </a:p>
          <a:p>
            <a:pPr>
              <a:lnSpc>
                <a:spcPct val="90000"/>
              </a:lnSpc>
              <a:spcBef>
                <a:spcPts val="1000"/>
              </a:spcBef>
              <a:buClr>
                <a:schemeClr val="accent2"/>
              </a:buClr>
            </a:pPr>
            <a:r>
              <a:rPr lang="en-US" sz="1600" dirty="0">
                <a:solidFill>
                  <a:schemeClr val="bg1"/>
                </a:solidFill>
              </a:rPr>
              <a:t>Example 2: Deactivating a window</a:t>
            </a:r>
          </a:p>
          <a:p>
            <a:pPr>
              <a:lnSpc>
                <a:spcPct val="90000"/>
              </a:lnSpc>
              <a:spcBef>
                <a:spcPts val="1000"/>
              </a:spcBef>
              <a:buClr>
                <a:schemeClr val="accent2"/>
              </a:buClr>
            </a:pPr>
            <a:r>
              <a:rPr lang="en-US" sz="1600" dirty="0">
                <a:solidFill>
                  <a:srgbClr val="FFFF00"/>
                </a:solidFill>
                <a:latin typeface="Bookman Old Style" panose="02050604050505020204" pitchFamily="18" charset="0"/>
              </a:rPr>
              <a:t>SET WINDOW OFF</a:t>
            </a:r>
          </a:p>
          <a:p>
            <a:pPr>
              <a:lnSpc>
                <a:spcPct val="90000"/>
              </a:lnSpc>
              <a:spcBef>
                <a:spcPts val="1000"/>
              </a:spcBef>
              <a:buClr>
                <a:schemeClr val="accent2"/>
              </a:buClr>
            </a:pPr>
            <a:endParaRPr lang="en-US" sz="1600" dirty="0">
              <a:solidFill>
                <a:schemeClr val="bg1"/>
              </a:solidFill>
            </a:endParaRPr>
          </a:p>
        </p:txBody>
      </p:sp>
    </p:spTree>
    <p:extLst>
      <p:ext uri="{BB962C8B-B14F-4D97-AF65-F5344CB8AC3E}">
        <p14:creationId xmlns:p14="http://schemas.microsoft.com/office/powerpoint/2010/main" val="307143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INPUT WINDOW USING MAP</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122</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3365063" cy="4579079"/>
          </a:xfrm>
          <a:prstGeom prst="rect">
            <a:avLst/>
          </a:prstGeom>
        </p:spPr>
        <p:txBody>
          <a:bodyPr vert="horz" lIns="91440" tIns="45720" rIns="91440" bIns="45720" rtlCol="0">
            <a:normAutofit/>
          </a:bodyPr>
          <a:lstStyle/>
          <a:p>
            <a:pPr algn="just">
              <a:lnSpc>
                <a:spcPct val="90000"/>
              </a:lnSpc>
              <a:spcBef>
                <a:spcPts val="1000"/>
              </a:spcBef>
              <a:buClr>
                <a:schemeClr val="accent2"/>
              </a:buClr>
            </a:pPr>
            <a:r>
              <a:rPr lang="en-US" sz="1600" kern="1200" dirty="0">
                <a:solidFill>
                  <a:schemeClr val="bg1"/>
                </a:solidFill>
                <a:latin typeface="+mn-lt"/>
                <a:ea typeface="+mn-ea"/>
                <a:cs typeface="+mn-cs"/>
              </a:rPr>
              <a:t>The WINDOW clause of an INPUT (USING MAP) statement indicates that the map is to be executed for the specified window. The window must have been previously defined using a DEFINE WINDOW statement and optionally activated using a SET WINDOW statement. If the window is too small, data will be truncated at the right and bottom borders.</a:t>
            </a:r>
          </a:p>
          <a:p>
            <a:pPr>
              <a:lnSpc>
                <a:spcPct val="90000"/>
              </a:lnSpc>
              <a:spcBef>
                <a:spcPts val="1000"/>
              </a:spcBef>
              <a:buClr>
                <a:schemeClr val="accent2"/>
              </a:buClr>
            </a:pPr>
            <a:endParaRPr lang="en-US" sz="1600" kern="1200" dirty="0">
              <a:solidFill>
                <a:schemeClr val="bg1"/>
              </a:solidFill>
              <a:latin typeface="+mn-lt"/>
              <a:ea typeface="+mn-ea"/>
              <a:cs typeface="+mn-cs"/>
            </a:endParaRPr>
          </a:p>
        </p:txBody>
      </p:sp>
      <p:pic>
        <p:nvPicPr>
          <p:cNvPr id="6" name="Picture 5" descr="Graphical user interface, text, application&#10;&#10;Description automatically generated with medium confidence">
            <a:extLst>
              <a:ext uri="{FF2B5EF4-FFF2-40B4-BE49-F238E27FC236}">
                <a16:creationId xmlns:a16="http://schemas.microsoft.com/office/drawing/2014/main" id="{8A7629DC-BEE9-437F-BE59-2EA35AA4B701}"/>
              </a:ext>
            </a:extLst>
          </p:cNvPr>
          <p:cNvPicPr>
            <a:picLocks noChangeAspect="1"/>
          </p:cNvPicPr>
          <p:nvPr/>
        </p:nvPicPr>
        <p:blipFill>
          <a:blip r:embed="rId2"/>
          <a:stretch>
            <a:fillRect/>
          </a:stretch>
        </p:blipFill>
        <p:spPr>
          <a:xfrm>
            <a:off x="3964290" y="2108765"/>
            <a:ext cx="7694310" cy="3250846"/>
          </a:xfrm>
          <a:prstGeom prst="rect">
            <a:avLst/>
          </a:prstGeom>
          <a:noFill/>
        </p:spPr>
      </p:pic>
    </p:spTree>
    <p:extLst>
      <p:ext uri="{BB962C8B-B14F-4D97-AF65-F5344CB8AC3E}">
        <p14:creationId xmlns:p14="http://schemas.microsoft.com/office/powerpoint/2010/main" val="421335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SET KEY</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123</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11586709" cy="4579079"/>
          </a:xfrm>
          <a:prstGeom prst="rect">
            <a:avLst/>
          </a:prstGeom>
        </p:spPr>
        <p:txBody>
          <a:bodyPr vert="horz" lIns="91440" tIns="45720" rIns="91440" bIns="45720" rtlCol="0">
            <a:normAutofit lnSpcReduction="10000"/>
          </a:bodyPr>
          <a:lstStyle/>
          <a:p>
            <a:pPr>
              <a:lnSpc>
                <a:spcPct val="90000"/>
              </a:lnSpc>
              <a:spcBef>
                <a:spcPts val="1000"/>
              </a:spcBef>
              <a:buClr>
                <a:schemeClr val="accent2"/>
              </a:buClr>
            </a:pPr>
            <a:r>
              <a:rPr lang="en-US" sz="1600" kern="1200" dirty="0">
                <a:solidFill>
                  <a:schemeClr val="bg1"/>
                </a:solidFill>
                <a:latin typeface="+mn-lt"/>
                <a:ea typeface="+mn-ea"/>
                <a:cs typeface="+mn-cs"/>
              </a:rPr>
              <a:t>The SET KEY statement activates or deactivates PF keys. In on-line programs, the executing module must explicitly activate the keys which the user will need to terminate input. It can also be used to assign names which are then displayed automatically to the user on the PF-key prompt line. A SET KEY statement should be executed before the first INPUT statement. By default, PF keys are inactive until explicitly activated.</a:t>
            </a:r>
          </a:p>
          <a:p>
            <a:pPr>
              <a:lnSpc>
                <a:spcPct val="90000"/>
              </a:lnSpc>
              <a:spcBef>
                <a:spcPts val="1000"/>
              </a:spcBef>
              <a:buClr>
                <a:schemeClr val="accent2"/>
              </a:buClr>
            </a:pPr>
            <a:endParaRPr lang="en-US" sz="1600" dirty="0">
              <a:solidFill>
                <a:schemeClr val="bg1"/>
              </a:solidFill>
            </a:endParaRPr>
          </a:p>
          <a:p>
            <a:pPr>
              <a:lnSpc>
                <a:spcPct val="90000"/>
              </a:lnSpc>
              <a:spcBef>
                <a:spcPts val="1000"/>
              </a:spcBef>
              <a:buClr>
                <a:schemeClr val="accent2"/>
              </a:buClr>
            </a:pPr>
            <a:r>
              <a:rPr lang="en-US" sz="1600" kern="1200" dirty="0">
                <a:solidFill>
                  <a:schemeClr val="bg1"/>
                </a:solidFill>
                <a:latin typeface="+mn-lt"/>
                <a:ea typeface="+mn-ea"/>
                <a:cs typeface="+mn-cs"/>
              </a:rPr>
              <a:t>Example 1: Activate PF3</a:t>
            </a:r>
          </a:p>
          <a:p>
            <a:pPr>
              <a:lnSpc>
                <a:spcPct val="90000"/>
              </a:lnSpc>
              <a:spcBef>
                <a:spcPts val="1000"/>
              </a:spcBef>
              <a:buClr>
                <a:schemeClr val="accent2"/>
              </a:buClr>
            </a:pPr>
            <a:r>
              <a:rPr lang="en-US" sz="1600" kern="1200" dirty="0">
                <a:solidFill>
                  <a:srgbClr val="FFFF00"/>
                </a:solidFill>
                <a:latin typeface="Bookman Old Style" panose="02050604050505020204" pitchFamily="18" charset="0"/>
              </a:rPr>
              <a:t>SET KEY PF3</a:t>
            </a:r>
          </a:p>
          <a:p>
            <a:pPr>
              <a:lnSpc>
                <a:spcPct val="90000"/>
              </a:lnSpc>
              <a:spcBef>
                <a:spcPts val="1000"/>
              </a:spcBef>
              <a:buClr>
                <a:schemeClr val="accent2"/>
              </a:buClr>
            </a:pPr>
            <a:r>
              <a:rPr lang="en-US" sz="1600" kern="1200" dirty="0">
                <a:solidFill>
                  <a:schemeClr val="bg1"/>
                </a:solidFill>
                <a:latin typeface="+mn-lt"/>
                <a:ea typeface="+mn-ea"/>
                <a:cs typeface="+mn-cs"/>
              </a:rPr>
              <a:t>In this example, PF3 is activated and made available to the user.</a:t>
            </a:r>
          </a:p>
          <a:p>
            <a:pPr>
              <a:lnSpc>
                <a:spcPct val="90000"/>
              </a:lnSpc>
              <a:spcBef>
                <a:spcPts val="1000"/>
              </a:spcBef>
              <a:buClr>
                <a:schemeClr val="accent2"/>
              </a:buClr>
            </a:pPr>
            <a:r>
              <a:rPr lang="en-US" sz="1600" kern="1200" dirty="0">
                <a:solidFill>
                  <a:schemeClr val="bg1"/>
                </a:solidFill>
                <a:latin typeface="+mn-lt"/>
                <a:ea typeface="+mn-ea"/>
                <a:cs typeface="+mn-cs"/>
              </a:rPr>
              <a:t>Example 2: Deactivate PF7 and PF8</a:t>
            </a:r>
          </a:p>
          <a:p>
            <a:pPr>
              <a:lnSpc>
                <a:spcPct val="90000"/>
              </a:lnSpc>
              <a:spcBef>
                <a:spcPts val="1000"/>
              </a:spcBef>
              <a:buClr>
                <a:schemeClr val="accent2"/>
              </a:buClr>
            </a:pPr>
            <a:r>
              <a:rPr lang="en-US" sz="1600" kern="1200" dirty="0">
                <a:solidFill>
                  <a:srgbClr val="FFFF00"/>
                </a:solidFill>
                <a:latin typeface="Bookman Old Style" panose="02050604050505020204" pitchFamily="18" charset="0"/>
              </a:rPr>
              <a:t>SET KEY</a:t>
            </a:r>
          </a:p>
          <a:p>
            <a:pPr>
              <a:lnSpc>
                <a:spcPct val="90000"/>
              </a:lnSpc>
              <a:spcBef>
                <a:spcPts val="1000"/>
              </a:spcBef>
              <a:buClr>
                <a:schemeClr val="accent2"/>
              </a:buClr>
            </a:pPr>
            <a:r>
              <a:rPr lang="en-US" sz="1600" kern="1200" dirty="0">
                <a:solidFill>
                  <a:srgbClr val="FFFF00"/>
                </a:solidFill>
                <a:latin typeface="Bookman Old Style" panose="02050604050505020204" pitchFamily="18" charset="0"/>
              </a:rPr>
              <a:t> PF7=OFF</a:t>
            </a:r>
          </a:p>
          <a:p>
            <a:pPr>
              <a:lnSpc>
                <a:spcPct val="90000"/>
              </a:lnSpc>
              <a:spcBef>
                <a:spcPts val="1000"/>
              </a:spcBef>
              <a:buClr>
                <a:schemeClr val="accent2"/>
              </a:buClr>
            </a:pPr>
            <a:r>
              <a:rPr lang="en-US" sz="1600" kern="1200" dirty="0">
                <a:solidFill>
                  <a:srgbClr val="FFFF00"/>
                </a:solidFill>
                <a:latin typeface="Bookman Old Style" panose="02050604050505020204" pitchFamily="18" charset="0"/>
              </a:rPr>
              <a:t> PF8=OFF</a:t>
            </a:r>
          </a:p>
          <a:p>
            <a:pPr>
              <a:lnSpc>
                <a:spcPct val="90000"/>
              </a:lnSpc>
              <a:spcBef>
                <a:spcPts val="1000"/>
              </a:spcBef>
              <a:buClr>
                <a:schemeClr val="accent2"/>
              </a:buClr>
            </a:pPr>
            <a:r>
              <a:rPr lang="en-US" sz="1600" kern="1200" dirty="0">
                <a:solidFill>
                  <a:schemeClr val="bg1"/>
                </a:solidFill>
                <a:latin typeface="+mn-lt"/>
                <a:ea typeface="+mn-ea"/>
                <a:cs typeface="+mn-cs"/>
              </a:rPr>
              <a:t>In this example, PF7 and PF8 are deactivated and made unavailable to the user.</a:t>
            </a:r>
          </a:p>
          <a:p>
            <a:pPr>
              <a:lnSpc>
                <a:spcPct val="90000"/>
              </a:lnSpc>
              <a:spcBef>
                <a:spcPts val="1000"/>
              </a:spcBef>
              <a:buClr>
                <a:schemeClr val="accent2"/>
              </a:buClr>
            </a:pPr>
            <a:r>
              <a:rPr lang="en-US" sz="1600" kern="1200" dirty="0">
                <a:solidFill>
                  <a:schemeClr val="bg1"/>
                </a:solidFill>
                <a:latin typeface="+mn-lt"/>
                <a:ea typeface="+mn-ea"/>
                <a:cs typeface="+mn-cs"/>
              </a:rPr>
              <a:t>Example 3: Activate PF8 named “</a:t>
            </a:r>
            <a:r>
              <a:rPr lang="en-US" sz="1600" kern="1200" dirty="0" err="1">
                <a:solidFill>
                  <a:schemeClr val="bg1"/>
                </a:solidFill>
                <a:latin typeface="+mn-lt"/>
                <a:ea typeface="+mn-ea"/>
                <a:cs typeface="+mn-cs"/>
              </a:rPr>
              <a:t>Fwd</a:t>
            </a:r>
            <a:r>
              <a:rPr lang="en-US" sz="1600" kern="1200" dirty="0">
                <a:solidFill>
                  <a:schemeClr val="bg1"/>
                </a:solidFill>
                <a:latin typeface="+mn-lt"/>
                <a:ea typeface="+mn-ea"/>
                <a:cs typeface="+mn-cs"/>
              </a:rPr>
              <a:t>” (forward)</a:t>
            </a:r>
          </a:p>
          <a:p>
            <a:pPr>
              <a:lnSpc>
                <a:spcPct val="90000"/>
              </a:lnSpc>
              <a:spcBef>
                <a:spcPts val="1000"/>
              </a:spcBef>
              <a:buClr>
                <a:schemeClr val="accent2"/>
              </a:buClr>
            </a:pPr>
            <a:r>
              <a:rPr lang="en-US" sz="1600" kern="1200" dirty="0">
                <a:solidFill>
                  <a:srgbClr val="FFFF00"/>
                </a:solidFill>
                <a:latin typeface="Bookman Old Style" panose="02050604050505020204" pitchFamily="18" charset="0"/>
              </a:rPr>
              <a:t>SET KEY PF8 NAMED ‘</a:t>
            </a:r>
            <a:r>
              <a:rPr lang="en-US" sz="1600" kern="1200" dirty="0" err="1">
                <a:solidFill>
                  <a:srgbClr val="FFFF00"/>
                </a:solidFill>
                <a:latin typeface="Bookman Old Style" panose="02050604050505020204" pitchFamily="18" charset="0"/>
              </a:rPr>
              <a:t>Fwd</a:t>
            </a:r>
            <a:r>
              <a:rPr lang="en-US" sz="1600" kern="1200" dirty="0">
                <a:solidFill>
                  <a:srgbClr val="FFFF00"/>
                </a:solidFill>
                <a:latin typeface="Bookman Old Style" panose="02050604050505020204" pitchFamily="18" charset="0"/>
              </a:rPr>
              <a:t>’</a:t>
            </a:r>
          </a:p>
        </p:txBody>
      </p:sp>
    </p:spTree>
    <p:extLst>
      <p:ext uri="{BB962C8B-B14F-4D97-AF65-F5344CB8AC3E}">
        <p14:creationId xmlns:p14="http://schemas.microsoft.com/office/powerpoint/2010/main" val="405636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t>Natural Statement: FORMAT</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124</a:t>
            </a:fld>
            <a:endParaRPr lang="en-US"/>
          </a:p>
        </p:txBody>
      </p:sp>
      <p:sp>
        <p:nvSpPr>
          <p:cNvPr id="3" name="TextBox 2">
            <a:extLst>
              <a:ext uri="{FF2B5EF4-FFF2-40B4-BE49-F238E27FC236}">
                <a16:creationId xmlns:a16="http://schemas.microsoft.com/office/drawing/2014/main" id="{54C98CC8-A26F-423D-998A-C34458C31A62}"/>
              </a:ext>
            </a:extLst>
          </p:cNvPr>
          <p:cNvSpPr txBox="1"/>
          <p:nvPr/>
        </p:nvSpPr>
        <p:spPr>
          <a:xfrm>
            <a:off x="721360" y="1747520"/>
            <a:ext cx="10403840" cy="2585323"/>
          </a:xfrm>
          <a:prstGeom prst="rect">
            <a:avLst/>
          </a:prstGeom>
          <a:noFill/>
        </p:spPr>
        <p:txBody>
          <a:bodyPr wrap="square" rtlCol="0">
            <a:spAutoFit/>
          </a:bodyPr>
          <a:lstStyle/>
          <a:p>
            <a:r>
              <a:rPr lang="en-US" dirty="0">
                <a:solidFill>
                  <a:schemeClr val="bg1"/>
                </a:solidFill>
              </a:rPr>
              <a:t>The FORMAT statement allows you to override the default value of a NATURAL session parameter. It is commonly used to specify line size and/or page size. Line size is the number of characters per line (e.g. 132).</a:t>
            </a:r>
          </a:p>
          <a:p>
            <a:r>
              <a:rPr lang="en-US" dirty="0">
                <a:solidFill>
                  <a:schemeClr val="bg1"/>
                </a:solidFill>
              </a:rPr>
              <a:t>Page size is the number of lines per page (e.g. 60). As with WRITE, DISPLAY, etc. a report number can optionally be specified.</a:t>
            </a:r>
          </a:p>
          <a:p>
            <a:r>
              <a:rPr lang="en-US" dirty="0">
                <a:solidFill>
                  <a:schemeClr val="bg1"/>
                </a:solidFill>
              </a:rPr>
              <a:t>Consider the following examples:</a:t>
            </a:r>
          </a:p>
          <a:p>
            <a:endParaRPr lang="en-US" dirty="0">
              <a:solidFill>
                <a:schemeClr val="bg1"/>
              </a:solidFill>
            </a:endParaRPr>
          </a:p>
          <a:p>
            <a:r>
              <a:rPr lang="en-US" dirty="0">
                <a:solidFill>
                  <a:srgbClr val="FFFF00"/>
                </a:solidFill>
                <a:latin typeface="Bookman Old Style" panose="02050604050505020204" pitchFamily="18" charset="0"/>
              </a:rPr>
              <a:t>FORMAT LS=132 PS=60</a:t>
            </a:r>
          </a:p>
          <a:p>
            <a:r>
              <a:rPr lang="en-US" dirty="0">
                <a:solidFill>
                  <a:srgbClr val="FFFF00"/>
                </a:solidFill>
                <a:latin typeface="Bookman Old Style" panose="02050604050505020204" pitchFamily="18" charset="0"/>
              </a:rPr>
              <a:t>FORMAT (2) PS=60</a:t>
            </a:r>
          </a:p>
        </p:txBody>
      </p:sp>
    </p:spTree>
    <p:extLst>
      <p:ext uri="{BB962C8B-B14F-4D97-AF65-F5344CB8AC3E}">
        <p14:creationId xmlns:p14="http://schemas.microsoft.com/office/powerpoint/2010/main" val="188070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t>Natural Statement: </a:t>
            </a:r>
            <a:r>
              <a:rPr lang="en-US" dirty="0"/>
              <a:t>NEWPAGE</a:t>
            </a:r>
            <a:endParaRPr lang="en-US" b="1" kern="1200" spc="-70" baseline="0"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125</a:t>
            </a:fld>
            <a:endParaRPr lang="en-US"/>
          </a:p>
        </p:txBody>
      </p:sp>
      <p:sp>
        <p:nvSpPr>
          <p:cNvPr id="3" name="TextBox 2">
            <a:extLst>
              <a:ext uri="{FF2B5EF4-FFF2-40B4-BE49-F238E27FC236}">
                <a16:creationId xmlns:a16="http://schemas.microsoft.com/office/drawing/2014/main" id="{54C98CC8-A26F-423D-998A-C34458C31A62}"/>
              </a:ext>
            </a:extLst>
          </p:cNvPr>
          <p:cNvSpPr txBox="1"/>
          <p:nvPr/>
        </p:nvSpPr>
        <p:spPr>
          <a:xfrm>
            <a:off x="721360" y="1747520"/>
            <a:ext cx="10403840" cy="1754326"/>
          </a:xfrm>
          <a:prstGeom prst="rect">
            <a:avLst/>
          </a:prstGeom>
          <a:noFill/>
        </p:spPr>
        <p:txBody>
          <a:bodyPr wrap="square" rtlCol="0">
            <a:spAutoFit/>
          </a:bodyPr>
          <a:lstStyle/>
          <a:p>
            <a:r>
              <a:rPr lang="en-US" dirty="0">
                <a:solidFill>
                  <a:schemeClr val="bg1"/>
                </a:solidFill>
              </a:rPr>
              <a:t>The NEWPAGE statement allows you to force a new page. As with WRITE, DISPLAY, etc. a report number can optionally be specified.</a:t>
            </a:r>
          </a:p>
          <a:p>
            <a:endParaRPr lang="en-US" dirty="0">
              <a:solidFill>
                <a:schemeClr val="bg1"/>
              </a:solidFill>
            </a:endParaRPr>
          </a:p>
          <a:p>
            <a:r>
              <a:rPr lang="en-US" dirty="0">
                <a:solidFill>
                  <a:schemeClr val="bg1"/>
                </a:solidFill>
              </a:rPr>
              <a:t>Consider the following examples:</a:t>
            </a:r>
          </a:p>
          <a:p>
            <a:r>
              <a:rPr lang="en-US" dirty="0">
                <a:solidFill>
                  <a:srgbClr val="FFFF00"/>
                </a:solidFill>
                <a:latin typeface="Bookman Old Style" panose="02050604050505020204" pitchFamily="18" charset="0"/>
              </a:rPr>
              <a:t>NEWPAGE</a:t>
            </a:r>
          </a:p>
          <a:p>
            <a:r>
              <a:rPr lang="en-US" dirty="0">
                <a:solidFill>
                  <a:srgbClr val="FFFF00"/>
                </a:solidFill>
                <a:latin typeface="Bookman Old Style" panose="02050604050505020204" pitchFamily="18" charset="0"/>
              </a:rPr>
              <a:t>NEWPAGE (2)</a:t>
            </a:r>
          </a:p>
        </p:txBody>
      </p:sp>
    </p:spTree>
    <p:extLst>
      <p:ext uri="{BB962C8B-B14F-4D97-AF65-F5344CB8AC3E}">
        <p14:creationId xmlns:p14="http://schemas.microsoft.com/office/powerpoint/2010/main" val="327272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TOP OF PAGE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126</a:t>
            </a:fld>
            <a:endParaRPr lang="en-US"/>
          </a:p>
        </p:txBody>
      </p:sp>
      <p:pic>
        <p:nvPicPr>
          <p:cNvPr id="6" name="Picture 5" descr="Graphical user interface, text&#10;&#10;Description automatically generated with medium confidence">
            <a:extLst>
              <a:ext uri="{FF2B5EF4-FFF2-40B4-BE49-F238E27FC236}">
                <a16:creationId xmlns:a16="http://schemas.microsoft.com/office/drawing/2014/main" id="{49683908-7FD2-4756-B1E8-0A0D1983F990}"/>
              </a:ext>
            </a:extLst>
          </p:cNvPr>
          <p:cNvPicPr>
            <a:picLocks noChangeAspect="1"/>
          </p:cNvPicPr>
          <p:nvPr/>
        </p:nvPicPr>
        <p:blipFill>
          <a:blip r:embed="rId2"/>
          <a:stretch>
            <a:fillRect/>
          </a:stretch>
        </p:blipFill>
        <p:spPr>
          <a:xfrm>
            <a:off x="4110087" y="2507555"/>
            <a:ext cx="7548513" cy="2453266"/>
          </a:xfrm>
          <a:prstGeom prst="rect">
            <a:avLst/>
          </a:prstGeom>
          <a:noFill/>
        </p:spPr>
      </p:pic>
      <p:sp>
        <p:nvSpPr>
          <p:cNvPr id="3" name="TextBox 2">
            <a:extLst>
              <a:ext uri="{FF2B5EF4-FFF2-40B4-BE49-F238E27FC236}">
                <a16:creationId xmlns:a16="http://schemas.microsoft.com/office/drawing/2014/main" id="{54C98CC8-A26F-423D-998A-C34458C31A62}"/>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a:solidFill>
                  <a:schemeClr val="bg1"/>
                </a:solidFill>
                <a:latin typeface="+mn-lt"/>
                <a:ea typeface="+mn-ea"/>
                <a:cs typeface="+mn-cs"/>
              </a:rPr>
              <a:t>AT TOP OF PAGE allows you to automatically execute one or more statements whenever a new page is started.</a:t>
            </a:r>
          </a:p>
          <a:p>
            <a:pPr>
              <a:lnSpc>
                <a:spcPct val="90000"/>
              </a:lnSpc>
              <a:spcBef>
                <a:spcPts val="1000"/>
              </a:spcBef>
              <a:buClr>
                <a:schemeClr val="accent2"/>
              </a:buClr>
            </a:pPr>
            <a:r>
              <a:rPr lang="en-US" sz="1600" kern="1200">
                <a:solidFill>
                  <a:schemeClr val="bg1"/>
                </a:solidFill>
                <a:latin typeface="+mn-lt"/>
                <a:ea typeface="+mn-ea"/>
                <a:cs typeface="+mn-cs"/>
              </a:rPr>
              <a:t>The statements to be executed immediately follow the AT TOP OF PAGE and terminate with ENDTOPPAGE. It is typically used with logic to print page headings. As with WRITE, DISPLAY, etc. a report number can optionally be specified.</a:t>
            </a:r>
          </a:p>
        </p:txBody>
      </p:sp>
    </p:spTree>
    <p:extLst>
      <p:ext uri="{BB962C8B-B14F-4D97-AF65-F5344CB8AC3E}">
        <p14:creationId xmlns:p14="http://schemas.microsoft.com/office/powerpoint/2010/main" val="416477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*PAGE-NUMBER</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127</a:t>
            </a:fld>
            <a:endParaRPr lang="en-US"/>
          </a:p>
        </p:txBody>
      </p:sp>
      <p:pic>
        <p:nvPicPr>
          <p:cNvPr id="7" name="Picture 6" descr="Graphical user interface&#10;&#10;Description automatically generated with low confidence">
            <a:extLst>
              <a:ext uri="{FF2B5EF4-FFF2-40B4-BE49-F238E27FC236}">
                <a16:creationId xmlns:a16="http://schemas.microsoft.com/office/drawing/2014/main" id="{017FD418-CF77-4B91-A2D5-689A80DCB572}"/>
              </a:ext>
            </a:extLst>
          </p:cNvPr>
          <p:cNvPicPr>
            <a:picLocks noChangeAspect="1"/>
          </p:cNvPicPr>
          <p:nvPr/>
        </p:nvPicPr>
        <p:blipFill>
          <a:blip r:embed="rId2"/>
          <a:stretch>
            <a:fillRect/>
          </a:stretch>
        </p:blipFill>
        <p:spPr>
          <a:xfrm>
            <a:off x="4110087" y="2498120"/>
            <a:ext cx="7548513" cy="2472137"/>
          </a:xfrm>
          <a:prstGeom prst="rect">
            <a:avLst/>
          </a:prstGeom>
          <a:noFill/>
        </p:spPr>
      </p:pic>
      <p:sp>
        <p:nvSpPr>
          <p:cNvPr id="3" name="TextBox 2">
            <a:extLst>
              <a:ext uri="{FF2B5EF4-FFF2-40B4-BE49-F238E27FC236}">
                <a16:creationId xmlns:a16="http://schemas.microsoft.com/office/drawing/2014/main" id="{54C98CC8-A26F-423D-998A-C34458C31A62}"/>
              </a:ext>
            </a:extLst>
          </p:cNvPr>
          <p:cNvSpPr txBox="1"/>
          <p:nvPr/>
        </p:nvSpPr>
        <p:spPr>
          <a:xfrm>
            <a:off x="443366" y="1444649"/>
            <a:ext cx="3365063" cy="4579079"/>
          </a:xfrm>
          <a:prstGeom prst="rect">
            <a:avLst/>
          </a:prstGeom>
        </p:spPr>
        <p:txBody>
          <a:bodyPr vert="horz" lIns="91440" tIns="45720" rIns="91440" bIns="45720" rtlCol="0">
            <a:normAutofit/>
          </a:bodyPr>
          <a:lstStyle/>
          <a:p>
            <a:pPr algn="just">
              <a:lnSpc>
                <a:spcPct val="90000"/>
              </a:lnSpc>
              <a:spcBef>
                <a:spcPts val="1000"/>
              </a:spcBef>
              <a:buClr>
                <a:schemeClr val="accent2"/>
              </a:buClr>
            </a:pPr>
            <a:r>
              <a:rPr lang="en-US" sz="1600" kern="1200" dirty="0">
                <a:solidFill>
                  <a:schemeClr val="bg1"/>
                </a:solidFill>
                <a:latin typeface="+mn-lt"/>
                <a:ea typeface="+mn-ea"/>
                <a:cs typeface="+mn-cs"/>
              </a:rPr>
              <a:t>NATURAL automatically keeps track of page numbers. The current page number for any report can be obtained (in P5 format) using system variable *PAGE-NUMBER.</a:t>
            </a:r>
          </a:p>
          <a:p>
            <a:pPr>
              <a:lnSpc>
                <a:spcPct val="90000"/>
              </a:lnSpc>
              <a:spcBef>
                <a:spcPts val="1000"/>
              </a:spcBef>
              <a:buClr>
                <a:schemeClr val="accent2"/>
              </a:buClr>
            </a:pPr>
            <a:endParaRPr lang="en-US" sz="1600" kern="1200" dirty="0">
              <a:solidFill>
                <a:schemeClr val="bg1"/>
              </a:solidFill>
              <a:latin typeface="+mn-lt"/>
              <a:ea typeface="+mn-ea"/>
              <a:cs typeface="+mn-cs"/>
            </a:endParaRPr>
          </a:p>
        </p:txBody>
      </p:sp>
    </p:spTree>
    <p:extLst>
      <p:ext uri="{BB962C8B-B14F-4D97-AF65-F5344CB8AC3E}">
        <p14:creationId xmlns:p14="http://schemas.microsoft.com/office/powerpoint/2010/main" val="117158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 system variables</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128</a:t>
            </a:fld>
            <a:endParaRPr lang="en-US"/>
          </a:p>
        </p:txBody>
      </p:sp>
      <p:sp>
        <p:nvSpPr>
          <p:cNvPr id="5" name="TextBox 4"/>
          <p:cNvSpPr txBox="1"/>
          <p:nvPr/>
        </p:nvSpPr>
        <p:spPr>
          <a:xfrm>
            <a:off x="1281793" y="1526721"/>
            <a:ext cx="9862457" cy="3693319"/>
          </a:xfrm>
          <a:prstGeom prst="rect">
            <a:avLst/>
          </a:prstGeom>
          <a:noFill/>
        </p:spPr>
        <p:txBody>
          <a:bodyPr wrap="square" rtlCol="0">
            <a:spAutoFit/>
          </a:bodyPr>
          <a:lstStyle/>
          <a:p>
            <a:pPr algn="just"/>
            <a:r>
              <a:rPr lang="en-US" dirty="0">
                <a:solidFill>
                  <a:schemeClr val="bg1"/>
                </a:solidFill>
              </a:rPr>
              <a:t>System variable *DATX returns the current date in D (internal date) format.</a:t>
            </a:r>
          </a:p>
          <a:p>
            <a:pPr algn="just"/>
            <a:endParaRPr lang="en-US" dirty="0">
              <a:solidFill>
                <a:schemeClr val="bg1"/>
              </a:solidFill>
            </a:endParaRPr>
          </a:p>
          <a:p>
            <a:pPr algn="just"/>
            <a:r>
              <a:rPr lang="en-US" dirty="0">
                <a:solidFill>
                  <a:schemeClr val="bg1"/>
                </a:solidFill>
              </a:rPr>
              <a:t>System variable *TIMX returns the current date and time in T (internal time) format.</a:t>
            </a:r>
          </a:p>
          <a:p>
            <a:pPr algn="just"/>
            <a:endParaRPr lang="en-US" dirty="0">
              <a:solidFill>
                <a:schemeClr val="bg1"/>
              </a:solidFill>
            </a:endParaRPr>
          </a:p>
          <a:p>
            <a:pPr algn="just"/>
            <a:r>
              <a:rPr lang="en-US" dirty="0">
                <a:solidFill>
                  <a:schemeClr val="bg1"/>
                </a:solidFill>
              </a:rPr>
              <a:t>System variable *USER returns the id of the current user in A8 format. For modules executing on-line, this is the current user’s logon id. For modules executing in batch mode, this is the name of the batch job.</a:t>
            </a:r>
          </a:p>
          <a:p>
            <a:pPr algn="just"/>
            <a:endParaRPr lang="en-US" dirty="0">
              <a:solidFill>
                <a:schemeClr val="bg1"/>
              </a:solidFill>
            </a:endParaRPr>
          </a:p>
          <a:p>
            <a:pPr algn="just"/>
            <a:r>
              <a:rPr lang="en-US" dirty="0">
                <a:solidFill>
                  <a:schemeClr val="bg1"/>
                </a:solidFill>
              </a:rPr>
              <a:t>System variable *PROGRAM returns the name of the currently executing module in A8 format.</a:t>
            </a:r>
          </a:p>
          <a:p>
            <a:pPr algn="just"/>
            <a:endParaRPr lang="en-US" dirty="0">
              <a:solidFill>
                <a:schemeClr val="bg1"/>
              </a:solidFill>
            </a:endParaRPr>
          </a:p>
          <a:p>
            <a:pPr algn="just"/>
            <a:r>
              <a:rPr lang="en-US" dirty="0">
                <a:solidFill>
                  <a:schemeClr val="bg1"/>
                </a:solidFill>
              </a:rPr>
              <a:t>System variable *DEVICE returns a value (in A8 format) indicating whether the current module is executing in batch mode. A value of “BATCH” indicates batch mode. Any other value indicates on-line mode.</a:t>
            </a:r>
            <a:endParaRPr lang="en-IN" dirty="0">
              <a:solidFill>
                <a:schemeClr val="bg1"/>
              </a:solidFill>
            </a:endParaRPr>
          </a:p>
        </p:txBody>
      </p:sp>
    </p:spTree>
    <p:extLst>
      <p:ext uri="{BB962C8B-B14F-4D97-AF65-F5344CB8AC3E}">
        <p14:creationId xmlns:p14="http://schemas.microsoft.com/office/powerpoint/2010/main" val="63233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 system variables</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129</a:t>
            </a:fld>
            <a:endParaRPr lang="en-US"/>
          </a:p>
        </p:txBody>
      </p:sp>
      <p:pic>
        <p:nvPicPr>
          <p:cNvPr id="3" name="Picture 2"/>
          <p:cNvPicPr>
            <a:picLocks noChangeAspect="1"/>
          </p:cNvPicPr>
          <p:nvPr/>
        </p:nvPicPr>
        <p:blipFill>
          <a:blip r:embed="rId2"/>
          <a:stretch>
            <a:fillRect/>
          </a:stretch>
        </p:blipFill>
        <p:spPr>
          <a:xfrm>
            <a:off x="1243693" y="1787003"/>
            <a:ext cx="9867900" cy="3819525"/>
          </a:xfrm>
          <a:prstGeom prst="rect">
            <a:avLst/>
          </a:prstGeom>
        </p:spPr>
      </p:pic>
    </p:spTree>
    <p:extLst>
      <p:ext uri="{BB962C8B-B14F-4D97-AF65-F5344CB8AC3E}">
        <p14:creationId xmlns:p14="http://schemas.microsoft.com/office/powerpoint/2010/main" val="6431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err="1"/>
              <a:t>Copycode</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13</a:t>
            </a:fld>
            <a:endParaRPr lang="en-US"/>
          </a:p>
        </p:txBody>
      </p:sp>
      <p:pic>
        <p:nvPicPr>
          <p:cNvPr id="6" name="Picture 5" descr="Text&#10;&#10;Description automatically generated with medium confidence">
            <a:extLst>
              <a:ext uri="{FF2B5EF4-FFF2-40B4-BE49-F238E27FC236}">
                <a16:creationId xmlns:a16="http://schemas.microsoft.com/office/drawing/2014/main" id="{8D63966C-CC58-4DAB-B071-A9FBCEA030B2}"/>
              </a:ext>
            </a:extLst>
          </p:cNvPr>
          <p:cNvPicPr>
            <a:picLocks noChangeAspect="1"/>
          </p:cNvPicPr>
          <p:nvPr/>
        </p:nvPicPr>
        <p:blipFill>
          <a:blip r:embed="rId2"/>
          <a:stretch>
            <a:fillRect/>
          </a:stretch>
        </p:blipFill>
        <p:spPr>
          <a:xfrm>
            <a:off x="2217205" y="1825625"/>
            <a:ext cx="7667555" cy="4351338"/>
          </a:xfrm>
          <a:prstGeom prst="rect">
            <a:avLst/>
          </a:prstGeom>
          <a:noFill/>
        </p:spPr>
      </p:pic>
    </p:spTree>
    <p:extLst>
      <p:ext uri="{BB962C8B-B14F-4D97-AF65-F5344CB8AC3E}">
        <p14:creationId xmlns:p14="http://schemas.microsoft.com/office/powerpoint/2010/main" val="342316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Function - VAL</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130</a:t>
            </a:fld>
            <a:endParaRPr lang="en-US"/>
          </a:p>
        </p:txBody>
      </p:sp>
      <p:sp>
        <p:nvSpPr>
          <p:cNvPr id="5" name="TextBox 4"/>
          <p:cNvSpPr txBox="1"/>
          <p:nvPr/>
        </p:nvSpPr>
        <p:spPr>
          <a:xfrm>
            <a:off x="1281793" y="1526721"/>
            <a:ext cx="9862457" cy="646331"/>
          </a:xfrm>
          <a:prstGeom prst="rect">
            <a:avLst/>
          </a:prstGeom>
          <a:noFill/>
        </p:spPr>
        <p:txBody>
          <a:bodyPr wrap="square" rtlCol="0">
            <a:spAutoFit/>
          </a:bodyPr>
          <a:lstStyle/>
          <a:p>
            <a:pPr algn="just"/>
            <a:r>
              <a:rPr lang="en-US" dirty="0">
                <a:solidFill>
                  <a:schemeClr val="bg1"/>
                </a:solidFill>
              </a:rPr>
              <a:t>System function VAL (value) returns a numeric value derived from an alpha string containing only valid numeric digits.</a:t>
            </a:r>
            <a:endParaRPr lang="en-IN" dirty="0">
              <a:solidFill>
                <a:schemeClr val="bg1"/>
              </a:solidFill>
            </a:endParaRPr>
          </a:p>
        </p:txBody>
      </p:sp>
      <p:pic>
        <p:nvPicPr>
          <p:cNvPr id="3" name="Picture 2"/>
          <p:cNvPicPr>
            <a:picLocks noChangeAspect="1"/>
          </p:cNvPicPr>
          <p:nvPr/>
        </p:nvPicPr>
        <p:blipFill>
          <a:blip r:embed="rId2"/>
          <a:stretch>
            <a:fillRect/>
          </a:stretch>
        </p:blipFill>
        <p:spPr>
          <a:xfrm>
            <a:off x="1364116" y="2290762"/>
            <a:ext cx="9496425" cy="3648075"/>
          </a:xfrm>
          <a:prstGeom prst="rect">
            <a:avLst/>
          </a:prstGeom>
        </p:spPr>
      </p:pic>
    </p:spTree>
    <p:extLst>
      <p:ext uri="{BB962C8B-B14F-4D97-AF65-F5344CB8AC3E}">
        <p14:creationId xmlns:p14="http://schemas.microsoft.com/office/powerpoint/2010/main" val="407370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Function - SUBSTR</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131</a:t>
            </a:fld>
            <a:endParaRPr lang="en-US"/>
          </a:p>
        </p:txBody>
      </p:sp>
      <p:sp>
        <p:nvSpPr>
          <p:cNvPr id="5" name="TextBox 4"/>
          <p:cNvSpPr txBox="1"/>
          <p:nvPr/>
        </p:nvSpPr>
        <p:spPr>
          <a:xfrm>
            <a:off x="1281793" y="1526721"/>
            <a:ext cx="9862457" cy="369332"/>
          </a:xfrm>
          <a:prstGeom prst="rect">
            <a:avLst/>
          </a:prstGeom>
          <a:noFill/>
        </p:spPr>
        <p:txBody>
          <a:bodyPr wrap="square" rtlCol="0">
            <a:spAutoFit/>
          </a:bodyPr>
          <a:lstStyle/>
          <a:p>
            <a:pPr algn="just"/>
            <a:r>
              <a:rPr lang="en-US" dirty="0">
                <a:solidFill>
                  <a:schemeClr val="bg1"/>
                </a:solidFill>
              </a:rPr>
              <a:t>System function SUBSTR (substring) returns part of a string.</a:t>
            </a:r>
            <a:endParaRPr lang="en-IN" dirty="0">
              <a:solidFill>
                <a:schemeClr val="bg1"/>
              </a:solidFill>
            </a:endParaRPr>
          </a:p>
        </p:txBody>
      </p:sp>
      <p:pic>
        <p:nvPicPr>
          <p:cNvPr id="6" name="Picture 5"/>
          <p:cNvPicPr>
            <a:picLocks noChangeAspect="1"/>
          </p:cNvPicPr>
          <p:nvPr/>
        </p:nvPicPr>
        <p:blipFill>
          <a:blip r:embed="rId2"/>
          <a:stretch>
            <a:fillRect/>
          </a:stretch>
        </p:blipFill>
        <p:spPr>
          <a:xfrm>
            <a:off x="1208087" y="2202997"/>
            <a:ext cx="9686925" cy="3676650"/>
          </a:xfrm>
          <a:prstGeom prst="rect">
            <a:avLst/>
          </a:prstGeom>
        </p:spPr>
      </p:pic>
    </p:spTree>
    <p:extLst>
      <p:ext uri="{BB962C8B-B14F-4D97-AF65-F5344CB8AC3E}">
        <p14:creationId xmlns:p14="http://schemas.microsoft.com/office/powerpoint/2010/main" val="79365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err="1"/>
              <a:t>Copycode</a:t>
            </a:r>
            <a:r>
              <a:rPr lang="en-US" dirty="0"/>
              <a:t> – How it works?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14</a:t>
            </a:fld>
            <a:endParaRPr lang="en-US"/>
          </a:p>
        </p:txBody>
      </p:sp>
      <p:pic>
        <p:nvPicPr>
          <p:cNvPr id="5" name="Picture 4" descr="Text&#10;&#10;Description automatically generated">
            <a:extLst>
              <a:ext uri="{FF2B5EF4-FFF2-40B4-BE49-F238E27FC236}">
                <a16:creationId xmlns:a16="http://schemas.microsoft.com/office/drawing/2014/main" id="{548D323C-4478-4342-ABA0-61EBFECC9BB6}"/>
              </a:ext>
            </a:extLst>
          </p:cNvPr>
          <p:cNvPicPr>
            <a:picLocks noChangeAspect="1"/>
          </p:cNvPicPr>
          <p:nvPr/>
        </p:nvPicPr>
        <p:blipFill>
          <a:blip r:embed="rId2"/>
          <a:stretch>
            <a:fillRect/>
          </a:stretch>
        </p:blipFill>
        <p:spPr>
          <a:xfrm>
            <a:off x="1333500" y="1423987"/>
            <a:ext cx="9525000" cy="4010025"/>
          </a:xfrm>
          <a:prstGeom prst="rect">
            <a:avLst/>
          </a:prstGeom>
        </p:spPr>
      </p:pic>
      <p:sp>
        <p:nvSpPr>
          <p:cNvPr id="7" name="TextBox 6">
            <a:extLst>
              <a:ext uri="{FF2B5EF4-FFF2-40B4-BE49-F238E27FC236}">
                <a16:creationId xmlns:a16="http://schemas.microsoft.com/office/drawing/2014/main" id="{8F8E78A1-5F3E-4D1C-9B3C-88DD2F20098B}"/>
              </a:ext>
            </a:extLst>
          </p:cNvPr>
          <p:cNvSpPr txBox="1"/>
          <p:nvPr/>
        </p:nvSpPr>
        <p:spPr>
          <a:xfrm>
            <a:off x="1503680" y="5821680"/>
            <a:ext cx="9144000" cy="646331"/>
          </a:xfrm>
          <a:prstGeom prst="rect">
            <a:avLst/>
          </a:prstGeom>
          <a:noFill/>
        </p:spPr>
        <p:txBody>
          <a:bodyPr wrap="square" rtlCol="0">
            <a:spAutoFit/>
          </a:bodyPr>
          <a:lstStyle/>
          <a:p>
            <a:r>
              <a:rPr lang="en-US" dirty="0">
                <a:solidFill>
                  <a:schemeClr val="bg1"/>
                </a:solidFill>
              </a:rPr>
              <a:t>* Up to 98 values can be specified as parameters in an INCLUDE statement, form “&amp;1&amp;” through “&amp;98&amp;”.</a:t>
            </a:r>
          </a:p>
        </p:txBody>
      </p:sp>
    </p:spTree>
    <p:extLst>
      <p:ext uri="{BB962C8B-B14F-4D97-AF65-F5344CB8AC3E}">
        <p14:creationId xmlns:p14="http://schemas.microsoft.com/office/powerpoint/2010/main" val="260779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Subroutine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15</a:t>
            </a:fld>
            <a:endParaRPr lang="en-US"/>
          </a:p>
        </p:txBody>
      </p:sp>
      <p:sp>
        <p:nvSpPr>
          <p:cNvPr id="8" name="Text Placeholder 7">
            <a:extLst>
              <a:ext uri="{FF2B5EF4-FFF2-40B4-BE49-F238E27FC236}">
                <a16:creationId xmlns:a16="http://schemas.microsoft.com/office/drawing/2014/main" id="{E78FC7CA-E681-442B-9B52-0364ACE8E86E}"/>
              </a:ext>
            </a:extLst>
          </p:cNvPr>
          <p:cNvSpPr txBox="1">
            <a:spLocks/>
          </p:cNvSpPr>
          <p:nvPr/>
        </p:nvSpPr>
        <p:spPr>
          <a:xfrm>
            <a:off x="443366" y="1444649"/>
            <a:ext cx="3365063" cy="4579079"/>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solidFill>
              </a:rPr>
              <a:t>Types of subroutine:</a:t>
            </a:r>
          </a:p>
          <a:p>
            <a:pPr lvl="1"/>
            <a:r>
              <a:rPr lang="en-US" sz="1400" dirty="0">
                <a:solidFill>
                  <a:schemeClr val="bg1"/>
                </a:solidFill>
              </a:rPr>
              <a:t>In-line</a:t>
            </a:r>
          </a:p>
          <a:p>
            <a:pPr lvl="1"/>
            <a:r>
              <a:rPr lang="en-US" sz="1400" dirty="0">
                <a:solidFill>
                  <a:schemeClr val="bg1"/>
                </a:solidFill>
              </a:rPr>
              <a:t>External</a:t>
            </a:r>
          </a:p>
        </p:txBody>
      </p:sp>
    </p:spTree>
    <p:extLst>
      <p:ext uri="{BB962C8B-B14F-4D97-AF65-F5344CB8AC3E}">
        <p14:creationId xmlns:p14="http://schemas.microsoft.com/office/powerpoint/2010/main" val="365988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Subroutine : In-line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16</a:t>
            </a:fld>
            <a:endParaRPr lang="en-US"/>
          </a:p>
        </p:txBody>
      </p:sp>
      <p:pic>
        <p:nvPicPr>
          <p:cNvPr id="5" name="Picture 4" descr="A picture containing text&#10;&#10;Description automatically generated">
            <a:extLst>
              <a:ext uri="{FF2B5EF4-FFF2-40B4-BE49-F238E27FC236}">
                <a16:creationId xmlns:a16="http://schemas.microsoft.com/office/drawing/2014/main" id="{536ACD9B-73B6-488F-A54D-ED2711E23B22}"/>
              </a:ext>
            </a:extLst>
          </p:cNvPr>
          <p:cNvPicPr>
            <a:picLocks noChangeAspect="1"/>
          </p:cNvPicPr>
          <p:nvPr/>
        </p:nvPicPr>
        <p:blipFill>
          <a:blip r:embed="rId2"/>
          <a:stretch>
            <a:fillRect/>
          </a:stretch>
        </p:blipFill>
        <p:spPr>
          <a:xfrm>
            <a:off x="1438275" y="1800225"/>
            <a:ext cx="9315450" cy="3257550"/>
          </a:xfrm>
          <a:prstGeom prst="rect">
            <a:avLst/>
          </a:prstGeom>
        </p:spPr>
      </p:pic>
    </p:spTree>
    <p:extLst>
      <p:ext uri="{BB962C8B-B14F-4D97-AF65-F5344CB8AC3E}">
        <p14:creationId xmlns:p14="http://schemas.microsoft.com/office/powerpoint/2010/main" val="7896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Subroutine : External</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17</a:t>
            </a:fld>
            <a:endParaRPr lang="en-US"/>
          </a:p>
        </p:txBody>
      </p:sp>
      <p:sp>
        <p:nvSpPr>
          <p:cNvPr id="3" name="TextBox 2">
            <a:extLst>
              <a:ext uri="{FF2B5EF4-FFF2-40B4-BE49-F238E27FC236}">
                <a16:creationId xmlns:a16="http://schemas.microsoft.com/office/drawing/2014/main" id="{5D810462-2C2C-489B-8345-1B46A1D7F209}"/>
              </a:ext>
            </a:extLst>
          </p:cNvPr>
          <p:cNvSpPr txBox="1"/>
          <p:nvPr/>
        </p:nvSpPr>
        <p:spPr>
          <a:xfrm>
            <a:off x="1619250" y="2076450"/>
            <a:ext cx="8534400" cy="2585323"/>
          </a:xfrm>
          <a:prstGeom prst="rect">
            <a:avLst/>
          </a:prstGeom>
          <a:noFill/>
        </p:spPr>
        <p:txBody>
          <a:bodyPr wrap="square" rtlCol="0">
            <a:spAutoFit/>
          </a:bodyPr>
          <a:lstStyle/>
          <a:p>
            <a:r>
              <a:rPr lang="en-US" dirty="0">
                <a:solidFill>
                  <a:schemeClr val="bg1"/>
                </a:solidFill>
                <a:latin typeface="Bookman Old Style" panose="02050604050505020204" pitchFamily="18" charset="0"/>
              </a:rPr>
              <a:t>DEFINE SUBROUTINE CALC-AGE</a:t>
            </a:r>
          </a:p>
          <a:p>
            <a:r>
              <a:rPr lang="en-US" dirty="0">
                <a:solidFill>
                  <a:schemeClr val="bg1"/>
                </a:solidFill>
              </a:rPr>
              <a:t>.</a:t>
            </a:r>
          </a:p>
          <a:p>
            <a:r>
              <a:rPr lang="en-US" dirty="0">
                <a:solidFill>
                  <a:schemeClr val="bg1"/>
                </a:solidFill>
              </a:rPr>
              <a:t>.</a:t>
            </a:r>
          </a:p>
          <a:p>
            <a:r>
              <a:rPr lang="en-US" dirty="0">
                <a:solidFill>
                  <a:srgbClr val="FFFF00"/>
                </a:solidFill>
              </a:rPr>
              <a:t>ENTER YOUR CODE</a:t>
            </a:r>
          </a:p>
          <a:p>
            <a:r>
              <a:rPr lang="en-US" dirty="0">
                <a:solidFill>
                  <a:schemeClr val="bg1"/>
                </a:solidFill>
              </a:rPr>
              <a:t>.</a:t>
            </a:r>
          </a:p>
          <a:p>
            <a:r>
              <a:rPr lang="en-US" dirty="0">
                <a:solidFill>
                  <a:schemeClr val="bg1"/>
                </a:solidFill>
              </a:rPr>
              <a:t>.</a:t>
            </a:r>
          </a:p>
          <a:p>
            <a:r>
              <a:rPr lang="en-US" dirty="0">
                <a:solidFill>
                  <a:schemeClr val="bg1"/>
                </a:solidFill>
                <a:latin typeface="Bookman Old Style" panose="02050604050505020204" pitchFamily="18" charset="0"/>
              </a:rPr>
              <a:t>END-SUBROUTINE</a:t>
            </a:r>
          </a:p>
          <a:p>
            <a:r>
              <a:rPr lang="en-US" dirty="0">
                <a:solidFill>
                  <a:schemeClr val="bg1"/>
                </a:solidFill>
                <a:latin typeface="Bookman Old Style" panose="02050604050505020204" pitchFamily="18" charset="0"/>
              </a:rPr>
              <a:t>*</a:t>
            </a:r>
          </a:p>
          <a:p>
            <a:r>
              <a:rPr lang="en-US" dirty="0">
                <a:solidFill>
                  <a:schemeClr val="bg1"/>
                </a:solidFill>
                <a:latin typeface="Bookman Old Style" panose="02050604050505020204" pitchFamily="18" charset="0"/>
              </a:rPr>
              <a:t>END</a:t>
            </a:r>
          </a:p>
        </p:txBody>
      </p:sp>
    </p:spTree>
    <p:extLst>
      <p:ext uri="{BB962C8B-B14F-4D97-AF65-F5344CB8AC3E}">
        <p14:creationId xmlns:p14="http://schemas.microsoft.com/office/powerpoint/2010/main" val="324102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Text Data Area</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18</a:t>
            </a:fld>
            <a:endParaRPr lang="en-US"/>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half" idx="2"/>
          </p:nvPr>
        </p:nvSpPr>
        <p:spPr>
          <a:xfrm>
            <a:off x="443366" y="1444649"/>
            <a:ext cx="3365063" cy="4579079"/>
          </a:xfrm>
        </p:spPr>
        <p:txBody>
          <a:bodyPr>
            <a:normAutofit/>
          </a:bodyPr>
          <a:lstStyle/>
          <a:p>
            <a:r>
              <a:rPr lang="en-US" dirty="0"/>
              <a:t>Types of data area:</a:t>
            </a:r>
          </a:p>
          <a:p>
            <a:pPr marL="285750" indent="-285750">
              <a:buFont typeface="Arial" panose="020B0604020202020204" pitchFamily="34" charset="0"/>
              <a:buChar char="•"/>
            </a:pPr>
            <a:r>
              <a:rPr lang="en-US" dirty="0"/>
              <a:t> LDA – Local Data Area</a:t>
            </a:r>
          </a:p>
          <a:p>
            <a:pPr marL="285750" indent="-285750">
              <a:buFont typeface="Arial" panose="020B0604020202020204" pitchFamily="34" charset="0"/>
              <a:buChar char="•"/>
            </a:pPr>
            <a:r>
              <a:rPr lang="en-US" dirty="0"/>
              <a:t>PDA – Parameter Data Area</a:t>
            </a:r>
          </a:p>
          <a:p>
            <a:pPr marL="285750" indent="-285750">
              <a:buFont typeface="Arial" panose="020B0604020202020204" pitchFamily="34" charset="0"/>
              <a:buChar char="•"/>
            </a:pPr>
            <a:r>
              <a:rPr lang="en-US" dirty="0"/>
              <a:t>GDA – Global Data Area</a:t>
            </a:r>
          </a:p>
          <a:p>
            <a:endParaRPr lang="en-US" dirty="0"/>
          </a:p>
        </p:txBody>
      </p:sp>
    </p:spTree>
    <p:extLst>
      <p:ext uri="{BB962C8B-B14F-4D97-AF65-F5344CB8AC3E}">
        <p14:creationId xmlns:p14="http://schemas.microsoft.com/office/powerpoint/2010/main" val="45040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Text Data Area</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19</a:t>
            </a:fld>
            <a:endParaRPr lang="en-US"/>
          </a:p>
        </p:txBody>
      </p:sp>
      <p:pic>
        <p:nvPicPr>
          <p:cNvPr id="5" name="Picture 4" descr="Table&#10;&#10;Description automatically generated">
            <a:extLst>
              <a:ext uri="{FF2B5EF4-FFF2-40B4-BE49-F238E27FC236}">
                <a16:creationId xmlns:a16="http://schemas.microsoft.com/office/drawing/2014/main" id="{C2C19621-3304-4200-B16A-60BBEC098128}"/>
              </a:ext>
            </a:extLst>
          </p:cNvPr>
          <p:cNvPicPr>
            <a:picLocks noChangeAspect="1"/>
          </p:cNvPicPr>
          <p:nvPr/>
        </p:nvPicPr>
        <p:blipFill>
          <a:blip r:embed="rId2"/>
          <a:stretch>
            <a:fillRect/>
          </a:stretch>
        </p:blipFill>
        <p:spPr>
          <a:xfrm>
            <a:off x="2897839" y="1825625"/>
            <a:ext cx="6306287" cy="4351338"/>
          </a:xfrm>
          <a:prstGeom prst="rect">
            <a:avLst/>
          </a:prstGeom>
          <a:noFill/>
        </p:spPr>
      </p:pic>
    </p:spTree>
    <p:extLst>
      <p:ext uri="{BB962C8B-B14F-4D97-AF65-F5344CB8AC3E}">
        <p14:creationId xmlns:p14="http://schemas.microsoft.com/office/powerpoint/2010/main" val="117909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p:txBody>
          <a:bodyPr/>
          <a:lstStyle/>
          <a:p>
            <a:r>
              <a:rPr lang="en-US" dirty="0"/>
              <a:t>Section 01 - Natural</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p:txBody>
          <a:bodyPr/>
          <a:lstStyle/>
          <a:p>
            <a:r>
              <a:rPr lang="en-US" dirty="0"/>
              <a:t>Programming Language</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Data Format</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20</a:t>
            </a:fld>
            <a:endParaRPr lang="en-US"/>
          </a:p>
        </p:txBody>
      </p:sp>
      <p:pic>
        <p:nvPicPr>
          <p:cNvPr id="7" name="Picture 6" descr="Table&#10;&#10;Description automatically generated">
            <a:extLst>
              <a:ext uri="{FF2B5EF4-FFF2-40B4-BE49-F238E27FC236}">
                <a16:creationId xmlns:a16="http://schemas.microsoft.com/office/drawing/2014/main" id="{9E8F5B43-8E1E-4DC5-9556-EBC327439BC5}"/>
              </a:ext>
            </a:extLst>
          </p:cNvPr>
          <p:cNvPicPr>
            <a:picLocks noChangeAspect="1"/>
          </p:cNvPicPr>
          <p:nvPr/>
        </p:nvPicPr>
        <p:blipFill>
          <a:blip r:embed="rId2"/>
          <a:stretch>
            <a:fillRect/>
          </a:stretch>
        </p:blipFill>
        <p:spPr>
          <a:xfrm>
            <a:off x="1843087" y="1871662"/>
            <a:ext cx="8505825" cy="3114675"/>
          </a:xfrm>
          <a:prstGeom prst="rect">
            <a:avLst/>
          </a:prstGeom>
        </p:spPr>
      </p:pic>
    </p:spTree>
    <p:extLst>
      <p:ext uri="{BB962C8B-B14F-4D97-AF65-F5344CB8AC3E}">
        <p14:creationId xmlns:p14="http://schemas.microsoft.com/office/powerpoint/2010/main" val="1592467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Record Structure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21</a:t>
            </a:fld>
            <a:endParaRPr lang="en-US"/>
          </a:p>
        </p:txBody>
      </p:sp>
      <p:pic>
        <p:nvPicPr>
          <p:cNvPr id="5" name="Picture 4" descr="Text&#10;&#10;Description automatically generated with medium confidence">
            <a:extLst>
              <a:ext uri="{FF2B5EF4-FFF2-40B4-BE49-F238E27FC236}">
                <a16:creationId xmlns:a16="http://schemas.microsoft.com/office/drawing/2014/main" id="{8580CC98-0B8E-43AC-9EBB-A92E9379E39A}"/>
              </a:ext>
            </a:extLst>
          </p:cNvPr>
          <p:cNvPicPr>
            <a:picLocks noChangeAspect="1"/>
          </p:cNvPicPr>
          <p:nvPr/>
        </p:nvPicPr>
        <p:blipFill>
          <a:blip r:embed="rId2"/>
          <a:stretch>
            <a:fillRect/>
          </a:stretch>
        </p:blipFill>
        <p:spPr>
          <a:xfrm>
            <a:off x="627380" y="1426845"/>
            <a:ext cx="9372600" cy="2419350"/>
          </a:xfrm>
          <a:prstGeom prst="rect">
            <a:avLst/>
          </a:prstGeom>
        </p:spPr>
      </p:pic>
      <p:pic>
        <p:nvPicPr>
          <p:cNvPr id="8" name="Picture 7" descr="Chart, scatter chart&#10;&#10;Description automatically generated">
            <a:extLst>
              <a:ext uri="{FF2B5EF4-FFF2-40B4-BE49-F238E27FC236}">
                <a16:creationId xmlns:a16="http://schemas.microsoft.com/office/drawing/2014/main" id="{13346D91-2B92-4683-9CDC-D23D53AC50AA}"/>
              </a:ext>
            </a:extLst>
          </p:cNvPr>
          <p:cNvPicPr>
            <a:picLocks noChangeAspect="1"/>
          </p:cNvPicPr>
          <p:nvPr/>
        </p:nvPicPr>
        <p:blipFill>
          <a:blip r:embed="rId3"/>
          <a:stretch>
            <a:fillRect/>
          </a:stretch>
        </p:blipFill>
        <p:spPr>
          <a:xfrm>
            <a:off x="646430" y="3997642"/>
            <a:ext cx="9353550" cy="1971675"/>
          </a:xfrm>
          <a:prstGeom prst="rect">
            <a:avLst/>
          </a:prstGeom>
        </p:spPr>
      </p:pic>
    </p:spTree>
    <p:extLst>
      <p:ext uri="{BB962C8B-B14F-4D97-AF65-F5344CB8AC3E}">
        <p14:creationId xmlns:p14="http://schemas.microsoft.com/office/powerpoint/2010/main" val="280163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Database View</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22</a:t>
            </a:fld>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56503F26-8473-4C16-97DD-967C25C771A2}"/>
              </a:ext>
            </a:extLst>
          </p:cNvPr>
          <p:cNvPicPr>
            <a:picLocks noChangeAspect="1"/>
          </p:cNvPicPr>
          <p:nvPr/>
        </p:nvPicPr>
        <p:blipFill>
          <a:blip r:embed="rId2"/>
          <a:stretch>
            <a:fillRect/>
          </a:stretch>
        </p:blipFill>
        <p:spPr>
          <a:xfrm>
            <a:off x="1409700" y="1676400"/>
            <a:ext cx="9372600" cy="3505200"/>
          </a:xfrm>
          <a:prstGeom prst="rect">
            <a:avLst/>
          </a:prstGeom>
        </p:spPr>
      </p:pic>
    </p:spTree>
    <p:extLst>
      <p:ext uri="{BB962C8B-B14F-4D97-AF65-F5344CB8AC3E}">
        <p14:creationId xmlns:p14="http://schemas.microsoft.com/office/powerpoint/2010/main" val="284085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Database View in LDA/PDA/GDA</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23</a:t>
            </a:fld>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AC05D1FE-DE9F-4F0D-9BB2-B5FC629BC8F9}"/>
              </a:ext>
            </a:extLst>
          </p:cNvPr>
          <p:cNvPicPr>
            <a:picLocks noChangeAspect="1"/>
          </p:cNvPicPr>
          <p:nvPr/>
        </p:nvPicPr>
        <p:blipFill>
          <a:blip r:embed="rId2"/>
          <a:stretch>
            <a:fillRect/>
          </a:stretch>
        </p:blipFill>
        <p:spPr>
          <a:xfrm>
            <a:off x="1209675" y="1782240"/>
            <a:ext cx="9391650" cy="1914525"/>
          </a:xfrm>
          <a:prstGeom prst="rect">
            <a:avLst/>
          </a:prstGeom>
        </p:spPr>
      </p:pic>
      <p:sp>
        <p:nvSpPr>
          <p:cNvPr id="6" name="TextBox 5">
            <a:extLst>
              <a:ext uri="{FF2B5EF4-FFF2-40B4-BE49-F238E27FC236}">
                <a16:creationId xmlns:a16="http://schemas.microsoft.com/office/drawing/2014/main" id="{2F69E043-B44E-4625-A164-2D34FB759A28}"/>
              </a:ext>
            </a:extLst>
          </p:cNvPr>
          <p:cNvSpPr txBox="1"/>
          <p:nvPr/>
        </p:nvSpPr>
        <p:spPr>
          <a:xfrm>
            <a:off x="1543050" y="4648200"/>
            <a:ext cx="8943975" cy="646331"/>
          </a:xfrm>
          <a:prstGeom prst="rect">
            <a:avLst/>
          </a:prstGeom>
          <a:noFill/>
        </p:spPr>
        <p:txBody>
          <a:bodyPr wrap="square" rtlCol="0">
            <a:spAutoFit/>
          </a:bodyPr>
          <a:lstStyle/>
          <a:p>
            <a:r>
              <a:rPr lang="en-US" dirty="0">
                <a:solidFill>
                  <a:schemeClr val="bg1"/>
                </a:solidFill>
              </a:rPr>
              <a:t>The Data Area Editor has a special .V (view) command for selecting fields from a database view. </a:t>
            </a:r>
            <a:r>
              <a:rPr lang="en-US" dirty="0" err="1">
                <a:solidFill>
                  <a:schemeClr val="bg1"/>
                </a:solidFill>
              </a:rPr>
              <a:t>Fornat</a:t>
            </a:r>
            <a:r>
              <a:rPr lang="en-US" dirty="0">
                <a:solidFill>
                  <a:schemeClr val="bg1"/>
                </a:solidFill>
              </a:rPr>
              <a:t> and length are derived automatically.</a:t>
            </a:r>
          </a:p>
        </p:txBody>
      </p:sp>
    </p:spTree>
    <p:extLst>
      <p:ext uri="{BB962C8B-B14F-4D97-AF65-F5344CB8AC3E}">
        <p14:creationId xmlns:p14="http://schemas.microsoft.com/office/powerpoint/2010/main" val="112038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Redefining Data</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24</a:t>
            </a:fld>
            <a:endParaRPr lang="en-US"/>
          </a:p>
        </p:txBody>
      </p:sp>
      <p:pic>
        <p:nvPicPr>
          <p:cNvPr id="9" name="Picture 8" descr="Graphical user interface, text, application&#10;&#10;Description automatically generated">
            <a:extLst>
              <a:ext uri="{FF2B5EF4-FFF2-40B4-BE49-F238E27FC236}">
                <a16:creationId xmlns:a16="http://schemas.microsoft.com/office/drawing/2014/main" id="{CEF1D6EA-BC52-4B37-B875-3514D742B231}"/>
              </a:ext>
            </a:extLst>
          </p:cNvPr>
          <p:cNvPicPr>
            <a:picLocks noChangeAspect="1"/>
          </p:cNvPicPr>
          <p:nvPr/>
        </p:nvPicPr>
        <p:blipFill>
          <a:blip r:embed="rId2"/>
          <a:stretch>
            <a:fillRect/>
          </a:stretch>
        </p:blipFill>
        <p:spPr>
          <a:xfrm>
            <a:off x="1409700" y="1985962"/>
            <a:ext cx="9372600" cy="2886075"/>
          </a:xfrm>
          <a:prstGeom prst="rect">
            <a:avLst/>
          </a:prstGeom>
        </p:spPr>
      </p:pic>
    </p:spTree>
    <p:extLst>
      <p:ext uri="{BB962C8B-B14F-4D97-AF65-F5344CB8AC3E}">
        <p14:creationId xmlns:p14="http://schemas.microsoft.com/office/powerpoint/2010/main" val="207610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Redefining Data in LDA/PDA/GDA</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25</a:t>
            </a:fld>
            <a:endParaRPr lang="en-US"/>
          </a:p>
        </p:txBody>
      </p:sp>
      <p:pic>
        <p:nvPicPr>
          <p:cNvPr id="5" name="Picture 4" descr="A picture containing chart&#10;&#10;Description automatically generated">
            <a:extLst>
              <a:ext uri="{FF2B5EF4-FFF2-40B4-BE49-F238E27FC236}">
                <a16:creationId xmlns:a16="http://schemas.microsoft.com/office/drawing/2014/main" id="{49C2557D-0B02-4A68-9193-0AAB5E8DE577}"/>
              </a:ext>
            </a:extLst>
          </p:cNvPr>
          <p:cNvPicPr>
            <a:picLocks noChangeAspect="1"/>
          </p:cNvPicPr>
          <p:nvPr/>
        </p:nvPicPr>
        <p:blipFill>
          <a:blip r:embed="rId2"/>
          <a:stretch>
            <a:fillRect/>
          </a:stretch>
        </p:blipFill>
        <p:spPr>
          <a:xfrm>
            <a:off x="443365" y="2136761"/>
            <a:ext cx="11215235" cy="3729065"/>
          </a:xfrm>
          <a:prstGeom prst="rect">
            <a:avLst/>
          </a:prstGeom>
          <a:noFill/>
        </p:spPr>
      </p:pic>
    </p:spTree>
    <p:extLst>
      <p:ext uri="{BB962C8B-B14F-4D97-AF65-F5344CB8AC3E}">
        <p14:creationId xmlns:p14="http://schemas.microsoft.com/office/powerpoint/2010/main" val="398847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Initialize the Data</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26</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952500" y="2219325"/>
            <a:ext cx="9486900" cy="1200329"/>
          </a:xfrm>
          <a:prstGeom prst="rect">
            <a:avLst/>
          </a:prstGeom>
          <a:noFill/>
        </p:spPr>
        <p:txBody>
          <a:bodyPr wrap="square" rtlCol="0">
            <a:spAutoFit/>
          </a:bodyPr>
          <a:lstStyle/>
          <a:p>
            <a:r>
              <a:rPr lang="en-US" dirty="0">
                <a:solidFill>
                  <a:schemeClr val="bg1"/>
                </a:solidFill>
              </a:rPr>
              <a:t>By default, fields start out with a null value. For </a:t>
            </a:r>
            <a:r>
              <a:rPr lang="en-US" b="1" dirty="0">
                <a:solidFill>
                  <a:schemeClr val="bg1"/>
                </a:solidFill>
              </a:rPr>
              <a:t>alphanumeric</a:t>
            </a:r>
            <a:r>
              <a:rPr lang="en-US" dirty="0">
                <a:solidFill>
                  <a:schemeClr val="bg1"/>
                </a:solidFill>
              </a:rPr>
              <a:t> (format A) fields this is a space. For </a:t>
            </a:r>
            <a:r>
              <a:rPr lang="en-US" b="1" dirty="0">
                <a:solidFill>
                  <a:schemeClr val="bg1"/>
                </a:solidFill>
              </a:rPr>
              <a:t>numeric fields </a:t>
            </a:r>
            <a:r>
              <a:rPr lang="en-US" dirty="0">
                <a:solidFill>
                  <a:schemeClr val="bg1"/>
                </a:solidFill>
              </a:rPr>
              <a:t>(format N, P, B or I) this is zero. For </a:t>
            </a:r>
            <a:r>
              <a:rPr lang="en-US" b="1" dirty="0">
                <a:solidFill>
                  <a:schemeClr val="bg1"/>
                </a:solidFill>
              </a:rPr>
              <a:t>date and time field </a:t>
            </a:r>
            <a:r>
              <a:rPr lang="en-US" dirty="0">
                <a:solidFill>
                  <a:schemeClr val="bg1"/>
                </a:solidFill>
              </a:rPr>
              <a:t>(formats D and T) this is a null date and time. For </a:t>
            </a:r>
            <a:r>
              <a:rPr lang="en-US" b="1" dirty="0">
                <a:solidFill>
                  <a:schemeClr val="bg1"/>
                </a:solidFill>
              </a:rPr>
              <a:t>logical fields </a:t>
            </a:r>
            <a:r>
              <a:rPr lang="en-US" dirty="0">
                <a:solidFill>
                  <a:schemeClr val="bg1"/>
                </a:solidFill>
              </a:rPr>
              <a:t>(format L) this is a value of FALSE.</a:t>
            </a:r>
          </a:p>
        </p:txBody>
      </p:sp>
    </p:spTree>
    <p:extLst>
      <p:ext uri="{BB962C8B-B14F-4D97-AF65-F5344CB8AC3E}">
        <p14:creationId xmlns:p14="http://schemas.microsoft.com/office/powerpoint/2010/main" val="1984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INIT</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27</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971550" y="1609725"/>
            <a:ext cx="9486900" cy="2308324"/>
          </a:xfrm>
          <a:prstGeom prst="rect">
            <a:avLst/>
          </a:prstGeom>
          <a:noFill/>
        </p:spPr>
        <p:txBody>
          <a:bodyPr wrap="square" rtlCol="0">
            <a:spAutoFit/>
          </a:bodyPr>
          <a:lstStyle/>
          <a:p>
            <a:r>
              <a:rPr lang="en-US" dirty="0">
                <a:solidFill>
                  <a:schemeClr val="bg1"/>
                </a:solidFill>
              </a:rPr>
              <a:t>An initial value (one which can be subsequently changed by the executing logic) can be assigned using an INIT clause. </a:t>
            </a:r>
          </a:p>
          <a:p>
            <a:endParaRPr lang="en-US" dirty="0">
              <a:solidFill>
                <a:schemeClr val="bg1"/>
              </a:solidFill>
            </a:endParaRPr>
          </a:p>
          <a:p>
            <a:r>
              <a:rPr lang="en-US" dirty="0">
                <a:solidFill>
                  <a:schemeClr val="bg1"/>
                </a:solidFill>
              </a:rPr>
              <a:t>For alphanumeric fields, the initial value must be enclosed in single quotes.</a:t>
            </a:r>
          </a:p>
          <a:p>
            <a:endParaRPr lang="en-US" dirty="0">
              <a:solidFill>
                <a:schemeClr val="bg1"/>
              </a:solidFill>
            </a:endParaRPr>
          </a:p>
          <a:p>
            <a:r>
              <a:rPr lang="en-US" dirty="0">
                <a:solidFill>
                  <a:schemeClr val="bg1"/>
                </a:solidFill>
              </a:rPr>
              <a:t>You cannot assign an initial value to a field defined using a REDEFINE statement, but you can assign an</a:t>
            </a:r>
          </a:p>
          <a:p>
            <a:r>
              <a:rPr lang="en-US" dirty="0">
                <a:solidFill>
                  <a:schemeClr val="bg1"/>
                </a:solidFill>
              </a:rPr>
              <a:t>initial value to the “base” field.</a:t>
            </a:r>
          </a:p>
        </p:txBody>
      </p:sp>
      <p:pic>
        <p:nvPicPr>
          <p:cNvPr id="6" name="Picture 5" descr="Text, letter&#10;&#10;Description automatically generated">
            <a:extLst>
              <a:ext uri="{FF2B5EF4-FFF2-40B4-BE49-F238E27FC236}">
                <a16:creationId xmlns:a16="http://schemas.microsoft.com/office/drawing/2014/main" id="{FAA4BD8C-F817-413A-96CF-710DE3EFED9C}"/>
              </a:ext>
            </a:extLst>
          </p:cNvPr>
          <p:cNvPicPr>
            <a:picLocks noChangeAspect="1"/>
          </p:cNvPicPr>
          <p:nvPr/>
        </p:nvPicPr>
        <p:blipFill>
          <a:blip r:embed="rId2"/>
          <a:stretch>
            <a:fillRect/>
          </a:stretch>
        </p:blipFill>
        <p:spPr>
          <a:xfrm>
            <a:off x="1323975" y="4005262"/>
            <a:ext cx="8172450" cy="2028825"/>
          </a:xfrm>
          <a:prstGeom prst="rect">
            <a:avLst/>
          </a:prstGeom>
        </p:spPr>
      </p:pic>
    </p:spTree>
    <p:extLst>
      <p:ext uri="{BB962C8B-B14F-4D97-AF65-F5344CB8AC3E}">
        <p14:creationId xmlns:p14="http://schemas.microsoft.com/office/powerpoint/2010/main" val="409619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CONST</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28</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971550" y="1609725"/>
            <a:ext cx="9486900" cy="646331"/>
          </a:xfrm>
          <a:prstGeom prst="rect">
            <a:avLst/>
          </a:prstGeom>
          <a:noFill/>
        </p:spPr>
        <p:txBody>
          <a:bodyPr wrap="square" rtlCol="0">
            <a:spAutoFit/>
          </a:bodyPr>
          <a:lstStyle/>
          <a:p>
            <a:r>
              <a:rPr lang="en-US" dirty="0">
                <a:solidFill>
                  <a:schemeClr val="bg1"/>
                </a:solidFill>
              </a:rPr>
              <a:t>A constant value (one which cannot be changed by the executing logic) can be assigned using a CONST clause.</a:t>
            </a:r>
          </a:p>
        </p:txBody>
      </p:sp>
      <p:pic>
        <p:nvPicPr>
          <p:cNvPr id="5" name="Picture 4"/>
          <p:cNvPicPr>
            <a:picLocks noChangeAspect="1"/>
          </p:cNvPicPr>
          <p:nvPr/>
        </p:nvPicPr>
        <p:blipFill>
          <a:blip r:embed="rId2"/>
          <a:stretch>
            <a:fillRect/>
          </a:stretch>
        </p:blipFill>
        <p:spPr>
          <a:xfrm>
            <a:off x="1123950" y="2371725"/>
            <a:ext cx="9944100" cy="2114550"/>
          </a:xfrm>
          <a:prstGeom prst="rect">
            <a:avLst/>
          </a:prstGeom>
        </p:spPr>
      </p:pic>
    </p:spTree>
    <p:extLst>
      <p:ext uri="{BB962C8B-B14F-4D97-AF65-F5344CB8AC3E}">
        <p14:creationId xmlns:p14="http://schemas.microsoft.com/office/powerpoint/2010/main" val="66653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ARRAY</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29</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971550" y="1609725"/>
            <a:ext cx="9486900" cy="646331"/>
          </a:xfrm>
          <a:prstGeom prst="rect">
            <a:avLst/>
          </a:prstGeom>
          <a:noFill/>
        </p:spPr>
        <p:txBody>
          <a:bodyPr wrap="square" rtlCol="0">
            <a:spAutoFit/>
          </a:bodyPr>
          <a:lstStyle/>
          <a:p>
            <a:r>
              <a:rPr lang="en-US" dirty="0">
                <a:solidFill>
                  <a:schemeClr val="bg1"/>
                </a:solidFill>
              </a:rPr>
              <a:t>An array is simply multiple occurrences of a single field, or group of fields. 1, 2 and 3 level arrays are allowed.</a:t>
            </a:r>
          </a:p>
        </p:txBody>
      </p:sp>
      <p:pic>
        <p:nvPicPr>
          <p:cNvPr id="6" name="Picture 5" descr="Graphical user interface, text, application&#10;&#10;Description automatically generated">
            <a:extLst>
              <a:ext uri="{FF2B5EF4-FFF2-40B4-BE49-F238E27FC236}">
                <a16:creationId xmlns:a16="http://schemas.microsoft.com/office/drawing/2014/main" id="{5A0574EA-2011-476B-BD37-61C142B7C626}"/>
              </a:ext>
            </a:extLst>
          </p:cNvPr>
          <p:cNvPicPr>
            <a:picLocks noChangeAspect="1"/>
          </p:cNvPicPr>
          <p:nvPr/>
        </p:nvPicPr>
        <p:blipFill>
          <a:blip r:embed="rId2"/>
          <a:stretch>
            <a:fillRect/>
          </a:stretch>
        </p:blipFill>
        <p:spPr>
          <a:xfrm>
            <a:off x="1095375" y="2438400"/>
            <a:ext cx="9363075" cy="2809875"/>
          </a:xfrm>
          <a:prstGeom prst="rect">
            <a:avLst/>
          </a:prstGeom>
        </p:spPr>
      </p:pic>
    </p:spTree>
    <p:extLst>
      <p:ext uri="{BB962C8B-B14F-4D97-AF65-F5344CB8AC3E}">
        <p14:creationId xmlns:p14="http://schemas.microsoft.com/office/powerpoint/2010/main" val="123384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Course curriculum	</a:t>
            </a:r>
          </a:p>
        </p:txBody>
      </p:sp>
      <p:pic>
        <p:nvPicPr>
          <p:cNvPr id="25" name="Picture Placeholder 24" descr="Bar chart">
            <a:extLst>
              <a:ext uri="{FF2B5EF4-FFF2-40B4-BE49-F238E27FC236}">
                <a16:creationId xmlns:a16="http://schemas.microsoft.com/office/drawing/2014/main" id="{C03AAFA7-022A-47F8-9DA1-7DC3897D1E52}"/>
              </a:ext>
            </a:extLst>
          </p:cNvPr>
          <p:cNvPicPr>
            <a:picLocks noGrp="1" noChangeAspect="1"/>
          </p:cNvPicPr>
          <p:nvPr>
            <p:ph type="pic" sz="quarter" idx="13"/>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63" b="63"/>
          <a:stretch>
            <a:fillRect/>
          </a:stretch>
        </p:blipFill>
        <p:spPr>
          <a:xfrm>
            <a:off x="978212" y="2096716"/>
            <a:ext cx="1259505" cy="1259505"/>
          </a:xfrm>
        </p:spPr>
      </p:pic>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p:txBody>
          <a:bodyPr/>
          <a:lstStyle/>
          <a:p>
            <a:r>
              <a:rPr lang="en-US" dirty="0"/>
              <a:t>Natural concepts</a:t>
            </a:r>
          </a:p>
          <a:p>
            <a:pPr marL="285750" indent="-285750">
              <a:buFontTx/>
              <a:buChar char="-"/>
            </a:pPr>
            <a:r>
              <a:rPr lang="en-US" dirty="0"/>
              <a:t>Editors</a:t>
            </a:r>
          </a:p>
          <a:p>
            <a:pPr marL="285750" indent="-285750">
              <a:buFontTx/>
              <a:buChar char="-"/>
            </a:pPr>
            <a:r>
              <a:rPr lang="en-US" dirty="0"/>
              <a:t>Type of module</a:t>
            </a:r>
          </a:p>
          <a:p>
            <a:pPr marL="285750" indent="-285750">
              <a:buFontTx/>
              <a:buChar char="-"/>
            </a:pPr>
            <a:r>
              <a:rPr lang="en-US" dirty="0"/>
              <a:t>Statements</a:t>
            </a:r>
          </a:p>
          <a:p>
            <a:pPr marL="285750" indent="-285750">
              <a:buFontTx/>
              <a:buChar char="-"/>
            </a:pPr>
            <a:r>
              <a:rPr lang="en-US" dirty="0"/>
              <a:t>Other concepts</a:t>
            </a:r>
          </a:p>
        </p:txBody>
      </p:sp>
      <p:pic>
        <p:nvPicPr>
          <p:cNvPr id="27" name="Picture Placeholder 26" descr="Clock">
            <a:extLst>
              <a:ext uri="{FF2B5EF4-FFF2-40B4-BE49-F238E27FC236}">
                <a16:creationId xmlns:a16="http://schemas.microsoft.com/office/drawing/2014/main" id="{6F737161-FE67-434D-A781-59EDB9EDCB23}"/>
              </a:ext>
            </a:extLst>
          </p:cNvPr>
          <p:cNvPicPr>
            <a:picLocks noGrp="1" noChangeAspect="1"/>
          </p:cNvPicPr>
          <p:nvPr>
            <p:ph type="pic" sz="quarter" idx="14"/>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7718154" y="2169495"/>
            <a:ext cx="1259505" cy="1259505"/>
          </a:xfrm>
        </p:spPr>
      </p:pic>
      <p:sp>
        <p:nvSpPr>
          <p:cNvPr id="20" name="Text Placeholder 19">
            <a:extLst>
              <a:ext uri="{FF2B5EF4-FFF2-40B4-BE49-F238E27FC236}">
                <a16:creationId xmlns:a16="http://schemas.microsoft.com/office/drawing/2014/main" id="{CB924A29-3538-4A3F-82A6-D2A7538C2111}"/>
              </a:ext>
            </a:extLst>
          </p:cNvPr>
          <p:cNvSpPr>
            <a:spLocks noGrp="1"/>
          </p:cNvSpPr>
          <p:nvPr>
            <p:ph type="body" sz="quarter" idx="19"/>
          </p:nvPr>
        </p:nvSpPr>
        <p:spPr/>
        <p:txBody>
          <a:bodyPr/>
          <a:lstStyle/>
          <a:p>
            <a:r>
              <a:rPr lang="en-US" dirty="0"/>
              <a:t>Natural Logical flow</a:t>
            </a:r>
          </a:p>
          <a:p>
            <a:pPr marL="285750" indent="-285750">
              <a:buFontTx/>
              <a:buChar char="-"/>
            </a:pPr>
            <a:r>
              <a:rPr lang="en-US" dirty="0"/>
              <a:t>Loop, Logical conditions</a:t>
            </a:r>
          </a:p>
          <a:p>
            <a:pPr marL="285750" indent="-285750">
              <a:buFontTx/>
              <a:buChar char="-"/>
            </a:pPr>
            <a:r>
              <a:rPr lang="en-US" dirty="0"/>
              <a:t>Module navigation</a:t>
            </a:r>
          </a:p>
          <a:p>
            <a:pPr marL="285750" indent="-285750">
              <a:buFontTx/>
              <a:buChar char="-"/>
            </a:pPr>
            <a:r>
              <a:rPr lang="en-US" dirty="0"/>
              <a:t>Introduction of data retrieval techniques	</a:t>
            </a:r>
          </a:p>
          <a:p>
            <a:pPr marL="971550" lvl="1" indent="-285750">
              <a:buFontTx/>
              <a:buChar char="-"/>
            </a:pPr>
            <a:endParaRPr lang="en-US" dirty="0"/>
          </a:p>
        </p:txBody>
      </p:sp>
      <p:pic>
        <p:nvPicPr>
          <p:cNvPr id="29" name="Picture Placeholder 28" descr="Microscope">
            <a:extLst>
              <a:ext uri="{FF2B5EF4-FFF2-40B4-BE49-F238E27FC236}">
                <a16:creationId xmlns:a16="http://schemas.microsoft.com/office/drawing/2014/main" id="{9E5BF01B-21D6-4D43-9CAE-0298685C1A7B}"/>
              </a:ext>
            </a:extLst>
          </p:cNvPr>
          <p:cNvPicPr>
            <a:picLocks noGrp="1" noChangeAspect="1"/>
          </p:cNvPicPr>
          <p:nvPr>
            <p:ph type="pic" sz="quarter" idx="15"/>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t="63" b="63"/>
          <a:stretch>
            <a:fillRect/>
          </a:stretch>
        </p:blipFill>
        <p:spPr/>
      </p:pic>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p:txBody>
          <a:bodyPr/>
          <a:lstStyle/>
          <a:p>
            <a:r>
              <a:rPr lang="en-US" dirty="0"/>
              <a:t>ADABAS</a:t>
            </a:r>
          </a:p>
          <a:p>
            <a:pPr marL="285750" indent="-285750">
              <a:buFontTx/>
              <a:buChar char="-"/>
            </a:pPr>
            <a:r>
              <a:rPr lang="en-US" dirty="0"/>
              <a:t>Architecture</a:t>
            </a:r>
          </a:p>
          <a:p>
            <a:pPr marL="285750" indent="-285750">
              <a:buFontTx/>
              <a:buChar char="-"/>
            </a:pPr>
            <a:r>
              <a:rPr lang="en-US" dirty="0"/>
              <a:t>Data retrieval in detail</a:t>
            </a:r>
          </a:p>
          <a:p>
            <a:r>
              <a:rPr lang="en-US" dirty="0"/>
              <a:t>- File management	</a:t>
            </a:r>
          </a:p>
        </p:txBody>
      </p:sp>
      <p:pic>
        <p:nvPicPr>
          <p:cNvPr id="31" name="Picture Placeholder 30" descr="Magnifying glass">
            <a:extLst>
              <a:ext uri="{FF2B5EF4-FFF2-40B4-BE49-F238E27FC236}">
                <a16:creationId xmlns:a16="http://schemas.microsoft.com/office/drawing/2014/main" id="{089E8AB6-C16E-4752-810F-8F98DB929DB5}"/>
              </a:ext>
            </a:extLst>
          </p:cNvPr>
          <p:cNvPicPr>
            <a:picLocks noGrp="1" noChangeAspect="1"/>
          </p:cNvPicPr>
          <p:nvPr>
            <p:ph type="pic" sz="quarter" idx="16"/>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9954284" y="2069940"/>
            <a:ext cx="1259505" cy="1259505"/>
          </a:xfrm>
        </p:spPr>
      </p:pic>
      <p:sp>
        <p:nvSpPr>
          <p:cNvPr id="22" name="Text Placeholder 21">
            <a:extLst>
              <a:ext uri="{FF2B5EF4-FFF2-40B4-BE49-F238E27FC236}">
                <a16:creationId xmlns:a16="http://schemas.microsoft.com/office/drawing/2014/main" id="{78CACAF1-61EA-4605-A8FE-2EEE752B49FF}"/>
              </a:ext>
            </a:extLst>
          </p:cNvPr>
          <p:cNvSpPr>
            <a:spLocks noGrp="1"/>
          </p:cNvSpPr>
          <p:nvPr>
            <p:ph type="body" sz="quarter" idx="21"/>
          </p:nvPr>
        </p:nvSpPr>
        <p:spPr/>
        <p:txBody>
          <a:bodyPr/>
          <a:lstStyle/>
          <a:p>
            <a:r>
              <a:rPr lang="en-US" dirty="0"/>
              <a:t>ADABAS</a:t>
            </a:r>
          </a:p>
          <a:p>
            <a:pPr marL="285750" indent="-285750">
              <a:buFontTx/>
              <a:buChar char="-"/>
            </a:pPr>
            <a:r>
              <a:rPr lang="en-US" dirty="0"/>
              <a:t>Transaction</a:t>
            </a:r>
          </a:p>
          <a:p>
            <a:pPr marL="285750" indent="-285750">
              <a:buFontTx/>
              <a:buChar char="-"/>
            </a:pPr>
            <a:r>
              <a:rPr lang="en-US" dirty="0"/>
              <a:t>Performance enhancement</a:t>
            </a:r>
          </a:p>
          <a:p>
            <a:pPr marL="285750" indent="-285750">
              <a:buFontTx/>
              <a:buChar char="-"/>
            </a:pPr>
            <a:r>
              <a:rPr lang="en-US" dirty="0"/>
              <a:t>Compression techniques</a:t>
            </a:r>
          </a:p>
        </p:txBody>
      </p:sp>
      <p:pic>
        <p:nvPicPr>
          <p:cNvPr id="33" name="Picture Placeholder 32" descr="Head with Gears">
            <a:extLst>
              <a:ext uri="{FF2B5EF4-FFF2-40B4-BE49-F238E27FC236}">
                <a16:creationId xmlns:a16="http://schemas.microsoft.com/office/drawing/2014/main" id="{CC9DBBE5-5AD0-41E8-A719-84509E5D9F9E}"/>
              </a:ext>
            </a:extLst>
          </p:cNvPr>
          <p:cNvPicPr>
            <a:picLocks noGrp="1" noChangeAspect="1"/>
          </p:cNvPicPr>
          <p:nvPr>
            <p:ph type="pic" sz="quarter" idx="17"/>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t="63" b="63"/>
          <a:stretch>
            <a:fillRect/>
          </a:stretch>
        </p:blipFill>
        <p:spPr>
          <a:xfrm>
            <a:off x="3222230" y="2029522"/>
            <a:ext cx="1259505" cy="1259505"/>
          </a:xfrm>
        </p:spPr>
      </p:pic>
      <p:sp>
        <p:nvSpPr>
          <p:cNvPr id="23" name="Text Placeholder 22">
            <a:extLst>
              <a:ext uri="{FF2B5EF4-FFF2-40B4-BE49-F238E27FC236}">
                <a16:creationId xmlns:a16="http://schemas.microsoft.com/office/drawing/2014/main" id="{8D05A34F-7712-46DB-AB5B-272E294B62EE}"/>
              </a:ext>
            </a:extLst>
          </p:cNvPr>
          <p:cNvSpPr>
            <a:spLocks noGrp="1"/>
          </p:cNvSpPr>
          <p:nvPr>
            <p:ph type="body" sz="quarter" idx="22"/>
          </p:nvPr>
        </p:nvSpPr>
        <p:spPr/>
        <p:txBody>
          <a:bodyPr/>
          <a:lstStyle/>
          <a:p>
            <a:r>
              <a:rPr lang="en-US" dirty="0"/>
              <a:t>Quick revision</a:t>
            </a:r>
          </a:p>
          <a:p>
            <a:pPr marL="285750" indent="-285750">
              <a:buFontTx/>
              <a:buChar char="-"/>
            </a:pPr>
            <a:r>
              <a:rPr lang="en-US" dirty="0"/>
              <a:t>Q&amp;A session</a:t>
            </a:r>
          </a:p>
          <a:p>
            <a:pPr marL="285750" indent="-285750">
              <a:buFontTx/>
              <a:buChar char="-"/>
            </a:pPr>
            <a:r>
              <a:rPr lang="en-US" dirty="0"/>
              <a:t>- Overview of </a:t>
            </a:r>
            <a:r>
              <a:rPr lang="en-US" dirty="0" err="1"/>
              <a:t>NaturalOne</a:t>
            </a:r>
            <a:endParaRPr lang="en-US" dirty="0"/>
          </a:p>
        </p:txBody>
      </p:sp>
      <p:sp>
        <p:nvSpPr>
          <p:cNvPr id="2" name="Slide Number Placeholder 1">
            <a:extLst>
              <a:ext uri="{FF2B5EF4-FFF2-40B4-BE49-F238E27FC236}">
                <a16:creationId xmlns:a16="http://schemas.microsoft.com/office/drawing/2014/main" id="{CC1F11E7-EDE5-4119-BA64-4FC57C285D1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ARRAY – 2 level</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30</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990600" y="4598444"/>
            <a:ext cx="9486900" cy="2031325"/>
          </a:xfrm>
          <a:prstGeom prst="rect">
            <a:avLst/>
          </a:prstGeom>
          <a:noFill/>
        </p:spPr>
        <p:txBody>
          <a:bodyPr wrap="square" rtlCol="0">
            <a:spAutoFit/>
          </a:bodyPr>
          <a:lstStyle/>
          <a:p>
            <a:pPr algn="just"/>
            <a:r>
              <a:rPr lang="en-US" dirty="0">
                <a:solidFill>
                  <a:schemeClr val="bg1"/>
                </a:solidFill>
              </a:rPr>
              <a:t>In this example, the notation “/1:5,1:12” after the format and length definition defines 5 sets of 12 occurrences of the field. Each one is referenced by 2 indexes. In this example, the first index (representing the department) must be in the range 1 to 5; the second index (representing the month) must be in the range 1 to 12.</a:t>
            </a:r>
          </a:p>
          <a:p>
            <a:pPr algn="just"/>
            <a:endParaRPr lang="en-US" dirty="0">
              <a:solidFill>
                <a:schemeClr val="bg1"/>
              </a:solidFill>
            </a:endParaRPr>
          </a:p>
          <a:p>
            <a:pPr algn="just"/>
            <a:r>
              <a:rPr lang="en-US" dirty="0">
                <a:solidFill>
                  <a:schemeClr val="bg1"/>
                </a:solidFill>
              </a:rPr>
              <a:t>* You can define the Array in LDA as well.</a:t>
            </a:r>
          </a:p>
          <a:p>
            <a:pPr algn="just"/>
            <a:endParaRPr lang="en-US" dirty="0">
              <a:solidFill>
                <a:schemeClr val="bg1"/>
              </a:solidFill>
            </a:endParaRPr>
          </a:p>
        </p:txBody>
      </p:sp>
      <p:pic>
        <p:nvPicPr>
          <p:cNvPr id="7" name="Picture 6" descr="Graphical user interface, text, application, email&#10;&#10;Description automatically generated">
            <a:extLst>
              <a:ext uri="{FF2B5EF4-FFF2-40B4-BE49-F238E27FC236}">
                <a16:creationId xmlns:a16="http://schemas.microsoft.com/office/drawing/2014/main" id="{156BBB52-2A53-43CA-8F9D-90358B937196}"/>
              </a:ext>
            </a:extLst>
          </p:cNvPr>
          <p:cNvPicPr>
            <a:picLocks noChangeAspect="1"/>
          </p:cNvPicPr>
          <p:nvPr/>
        </p:nvPicPr>
        <p:blipFill>
          <a:blip r:embed="rId2"/>
          <a:stretch>
            <a:fillRect/>
          </a:stretch>
        </p:blipFill>
        <p:spPr>
          <a:xfrm>
            <a:off x="990600" y="1419225"/>
            <a:ext cx="9296400" cy="2838450"/>
          </a:xfrm>
          <a:prstGeom prst="rect">
            <a:avLst/>
          </a:prstGeom>
        </p:spPr>
      </p:pic>
    </p:spTree>
    <p:extLst>
      <p:ext uri="{BB962C8B-B14F-4D97-AF65-F5344CB8AC3E}">
        <p14:creationId xmlns:p14="http://schemas.microsoft.com/office/powerpoint/2010/main" val="23126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ARRAY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31</a:t>
            </a:fld>
            <a:endParaRPr lang="en-US"/>
          </a:p>
        </p:txBody>
      </p:sp>
      <p:sp>
        <p:nvSpPr>
          <p:cNvPr id="9" name="TextBox 8">
            <a:extLst>
              <a:ext uri="{FF2B5EF4-FFF2-40B4-BE49-F238E27FC236}">
                <a16:creationId xmlns:a16="http://schemas.microsoft.com/office/drawing/2014/main" id="{7C95BFB7-CC5F-43D6-8676-04EA1782D772}"/>
              </a:ext>
            </a:extLst>
          </p:cNvPr>
          <p:cNvSpPr txBox="1"/>
          <p:nvPr/>
        </p:nvSpPr>
        <p:spPr>
          <a:xfrm>
            <a:off x="904875" y="1401365"/>
            <a:ext cx="9029700" cy="4801314"/>
          </a:xfrm>
          <a:prstGeom prst="rect">
            <a:avLst/>
          </a:prstGeom>
          <a:noFill/>
        </p:spPr>
        <p:txBody>
          <a:bodyPr wrap="square">
            <a:spAutoFit/>
          </a:bodyPr>
          <a:lstStyle/>
          <a:p>
            <a:r>
              <a:rPr lang="en-US" dirty="0">
                <a:solidFill>
                  <a:schemeClr val="bg1"/>
                </a:solidFill>
                <a:latin typeface="Bookman Old Style" panose="02050604050505020204" pitchFamily="18" charset="0"/>
              </a:rPr>
              <a:t>DEFINE DATA</a:t>
            </a:r>
          </a:p>
          <a:p>
            <a:r>
              <a:rPr lang="en-US" dirty="0">
                <a:solidFill>
                  <a:schemeClr val="bg1"/>
                </a:solidFill>
                <a:latin typeface="Bookman Old Style" panose="02050604050505020204" pitchFamily="18" charset="0"/>
              </a:rPr>
              <a:t>.</a:t>
            </a:r>
          </a:p>
          <a:p>
            <a:r>
              <a:rPr lang="en-US" dirty="0">
                <a:solidFill>
                  <a:schemeClr val="bg1"/>
                </a:solidFill>
                <a:latin typeface="Bookman Old Style" panose="02050604050505020204" pitchFamily="18" charset="0"/>
              </a:rPr>
              <a:t>LOCAL</a:t>
            </a:r>
          </a:p>
          <a:p>
            <a:r>
              <a:rPr lang="en-US" dirty="0">
                <a:solidFill>
                  <a:schemeClr val="bg1"/>
                </a:solidFill>
                <a:latin typeface="Bookman Old Style" panose="02050604050505020204" pitchFamily="18" charset="0"/>
              </a:rPr>
              <a:t>1 #CLIENT-ID (N8)</a:t>
            </a:r>
          </a:p>
          <a:p>
            <a:r>
              <a:rPr lang="en-US" dirty="0">
                <a:solidFill>
                  <a:schemeClr val="bg1"/>
                </a:solidFill>
                <a:latin typeface="Bookman Old Style" panose="02050604050505020204" pitchFamily="18" charset="0"/>
              </a:rPr>
              <a:t>.</a:t>
            </a:r>
          </a:p>
          <a:p>
            <a:r>
              <a:rPr lang="en-US" dirty="0">
                <a:solidFill>
                  <a:schemeClr val="bg1"/>
                </a:solidFill>
                <a:latin typeface="Bookman Old Style" panose="02050604050505020204" pitchFamily="18" charset="0"/>
              </a:rPr>
              <a:t>1 CLNT-REC (1:2) /* CLIENT RECORD, 2 OCCURRENCES</a:t>
            </a:r>
          </a:p>
          <a:p>
            <a:r>
              <a:rPr lang="en-US" dirty="0">
                <a:solidFill>
                  <a:schemeClr val="bg1"/>
                </a:solidFill>
                <a:latin typeface="Bookman Old Style" panose="02050604050505020204" pitchFamily="18" charset="0"/>
              </a:rPr>
              <a:t> 2 CLIENT-ID (N8)</a:t>
            </a:r>
          </a:p>
          <a:p>
            <a:r>
              <a:rPr lang="en-US" dirty="0">
                <a:solidFill>
                  <a:schemeClr val="bg1"/>
                </a:solidFill>
                <a:latin typeface="Bookman Old Style" panose="02050604050505020204" pitchFamily="18" charset="0"/>
              </a:rPr>
              <a:t> 2 LAST-NAME (A20)</a:t>
            </a:r>
          </a:p>
          <a:p>
            <a:r>
              <a:rPr lang="en-US" dirty="0">
                <a:solidFill>
                  <a:schemeClr val="bg1"/>
                </a:solidFill>
                <a:latin typeface="Bookman Old Style" panose="02050604050505020204" pitchFamily="18" charset="0"/>
              </a:rPr>
              <a:t> 2 REDEFINE LAST-NAME</a:t>
            </a:r>
          </a:p>
          <a:p>
            <a:r>
              <a:rPr lang="en-US" dirty="0">
                <a:solidFill>
                  <a:schemeClr val="bg1"/>
                </a:solidFill>
                <a:latin typeface="Bookman Old Style" panose="02050604050505020204" pitchFamily="18" charset="0"/>
              </a:rPr>
              <a:t> 3 FIRST-LETTER-OF-LAST-NAME (A1)</a:t>
            </a:r>
          </a:p>
          <a:p>
            <a:r>
              <a:rPr lang="en-US" dirty="0">
                <a:solidFill>
                  <a:schemeClr val="bg1"/>
                </a:solidFill>
                <a:latin typeface="Bookman Old Style" panose="02050604050505020204" pitchFamily="18" charset="0"/>
              </a:rPr>
              <a:t> 2 FIRST-NAME (A20)</a:t>
            </a:r>
          </a:p>
          <a:p>
            <a:r>
              <a:rPr lang="en-US" dirty="0">
                <a:solidFill>
                  <a:schemeClr val="bg1"/>
                </a:solidFill>
                <a:latin typeface="Bookman Old Style" panose="02050604050505020204" pitchFamily="18" charset="0"/>
              </a:rPr>
              <a:t> 2 MIDDLE-INITIAL (A1)</a:t>
            </a:r>
          </a:p>
          <a:p>
            <a:endParaRPr lang="en-US" dirty="0">
              <a:solidFill>
                <a:schemeClr val="bg1"/>
              </a:solidFill>
              <a:latin typeface="Bookman Old Style" panose="02050604050505020204" pitchFamily="18" charset="0"/>
            </a:endParaRPr>
          </a:p>
          <a:p>
            <a:endParaRPr lang="en-US" dirty="0">
              <a:solidFill>
                <a:schemeClr val="bg1"/>
              </a:solidFill>
              <a:latin typeface="Bookman Old Style" panose="02050604050505020204" pitchFamily="18" charset="0"/>
            </a:endParaRPr>
          </a:p>
          <a:p>
            <a:r>
              <a:rPr lang="en-US" dirty="0">
                <a:solidFill>
                  <a:schemeClr val="bg1"/>
                </a:solidFill>
              </a:rPr>
              <a:t>In this example, the notation “(1:2)” after the group name defines 2 occurrences of the group. Each elementary field within the group must be referenced by an index in the range 1 to 2.</a:t>
            </a:r>
          </a:p>
        </p:txBody>
      </p:sp>
    </p:spTree>
    <p:extLst>
      <p:ext uri="{BB962C8B-B14F-4D97-AF65-F5344CB8AC3E}">
        <p14:creationId xmlns:p14="http://schemas.microsoft.com/office/powerpoint/2010/main" val="33186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ARRAY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32</a:t>
            </a:fld>
            <a:endParaRPr lang="en-US"/>
          </a:p>
        </p:txBody>
      </p:sp>
      <p:sp>
        <p:nvSpPr>
          <p:cNvPr id="9" name="TextBox 8">
            <a:extLst>
              <a:ext uri="{FF2B5EF4-FFF2-40B4-BE49-F238E27FC236}">
                <a16:creationId xmlns:a16="http://schemas.microsoft.com/office/drawing/2014/main" id="{7C95BFB7-CC5F-43D6-8676-04EA1782D772}"/>
              </a:ext>
            </a:extLst>
          </p:cNvPr>
          <p:cNvSpPr txBox="1"/>
          <p:nvPr/>
        </p:nvSpPr>
        <p:spPr>
          <a:xfrm>
            <a:off x="904875" y="1401365"/>
            <a:ext cx="9029700" cy="2862322"/>
          </a:xfrm>
          <a:prstGeom prst="rect">
            <a:avLst/>
          </a:prstGeom>
          <a:noFill/>
        </p:spPr>
        <p:txBody>
          <a:bodyPr wrap="square">
            <a:spAutoFit/>
          </a:bodyPr>
          <a:lstStyle/>
          <a:p>
            <a:r>
              <a:rPr lang="en-US" dirty="0">
                <a:solidFill>
                  <a:schemeClr val="bg1"/>
                </a:solidFill>
                <a:latin typeface="Bookman Old Style" panose="02050604050505020204" pitchFamily="18" charset="0"/>
              </a:rPr>
              <a:t>DEFINE DATA</a:t>
            </a:r>
          </a:p>
          <a:p>
            <a:r>
              <a:rPr lang="en-US" dirty="0">
                <a:solidFill>
                  <a:schemeClr val="bg1"/>
                </a:solidFill>
                <a:latin typeface="Bookman Old Style" panose="02050604050505020204" pitchFamily="18" charset="0"/>
              </a:rPr>
              <a:t>LOCAL</a:t>
            </a:r>
          </a:p>
          <a:p>
            <a:r>
              <a:rPr lang="en-US" dirty="0">
                <a:solidFill>
                  <a:schemeClr val="bg1"/>
                </a:solidFill>
                <a:latin typeface="Bookman Old Style" panose="02050604050505020204" pitchFamily="18" charset="0"/>
              </a:rPr>
              <a:t>.</a:t>
            </a:r>
          </a:p>
          <a:p>
            <a:r>
              <a:rPr lang="en-US" dirty="0">
                <a:solidFill>
                  <a:schemeClr val="bg1"/>
                </a:solidFill>
                <a:latin typeface="Bookman Old Style" panose="02050604050505020204" pitchFamily="18" charset="0"/>
              </a:rPr>
              <a:t>1 #SHORT-NAME (A3/1:12) CONST&lt;‘JAN’,,MAR,,,JUN,,,,,,’DEC’&gt;</a:t>
            </a:r>
          </a:p>
          <a:p>
            <a:r>
              <a:rPr lang="en-US" dirty="0">
                <a:solidFill>
                  <a:schemeClr val="bg1"/>
                </a:solidFill>
                <a:latin typeface="Bookman Old Style" panose="02050604050505020204" pitchFamily="18" charset="0"/>
              </a:rPr>
              <a:t>1 REDEFINE #SHORT-NAME</a:t>
            </a:r>
          </a:p>
          <a:p>
            <a:r>
              <a:rPr lang="en-US" dirty="0">
                <a:solidFill>
                  <a:schemeClr val="bg1"/>
                </a:solidFill>
                <a:latin typeface="Bookman Old Style" panose="02050604050505020204" pitchFamily="18" charset="0"/>
              </a:rPr>
              <a:t> 2 #STRING (A36)</a:t>
            </a:r>
          </a:p>
          <a:p>
            <a:r>
              <a:rPr lang="en-US" dirty="0">
                <a:solidFill>
                  <a:schemeClr val="bg1"/>
                </a:solidFill>
                <a:latin typeface="Bookman Old Style" panose="02050604050505020204" pitchFamily="18" charset="0"/>
              </a:rPr>
              <a:t>.</a:t>
            </a:r>
          </a:p>
          <a:p>
            <a:r>
              <a:rPr lang="en-US" dirty="0">
                <a:solidFill>
                  <a:schemeClr val="bg1"/>
                </a:solidFill>
                <a:latin typeface="Bookman Old Style" panose="02050604050505020204" pitchFamily="18" charset="0"/>
              </a:rPr>
              <a:t>END-DEFINE</a:t>
            </a:r>
          </a:p>
          <a:p>
            <a:endParaRPr lang="en-US" dirty="0">
              <a:solidFill>
                <a:schemeClr val="bg1"/>
              </a:solidFill>
              <a:latin typeface="Bookman Old Style" panose="02050604050505020204" pitchFamily="18" charset="0"/>
            </a:endParaRPr>
          </a:p>
          <a:p>
            <a:r>
              <a:rPr lang="en-US" dirty="0">
                <a:solidFill>
                  <a:schemeClr val="bg1"/>
                </a:solidFill>
                <a:latin typeface="Bookman Old Style" panose="02050604050505020204" pitchFamily="18" charset="0"/>
              </a:rPr>
              <a:t>In this example, #STRING would contain “JAN  MAR   JUN       DEC“.</a:t>
            </a:r>
          </a:p>
        </p:txBody>
      </p:sp>
    </p:spTree>
    <p:extLst>
      <p:ext uri="{BB962C8B-B14F-4D97-AF65-F5344CB8AC3E}">
        <p14:creationId xmlns:p14="http://schemas.microsoft.com/office/powerpoint/2010/main" val="171644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DISPLAY</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33</a:t>
            </a:fld>
            <a:endParaRPr lang="en-US"/>
          </a:p>
        </p:txBody>
      </p:sp>
      <p:pic>
        <p:nvPicPr>
          <p:cNvPr id="6" name="Picture 5" descr="Text&#10;&#10;Description automatically generated">
            <a:extLst>
              <a:ext uri="{FF2B5EF4-FFF2-40B4-BE49-F238E27FC236}">
                <a16:creationId xmlns:a16="http://schemas.microsoft.com/office/drawing/2014/main" id="{6B51B408-E693-440E-AB66-DE7EE700C861}"/>
              </a:ext>
            </a:extLst>
          </p:cNvPr>
          <p:cNvPicPr>
            <a:picLocks noChangeAspect="1"/>
          </p:cNvPicPr>
          <p:nvPr/>
        </p:nvPicPr>
        <p:blipFill>
          <a:blip r:embed="rId2"/>
          <a:stretch>
            <a:fillRect/>
          </a:stretch>
        </p:blipFill>
        <p:spPr>
          <a:xfrm>
            <a:off x="4110087" y="1686655"/>
            <a:ext cx="7548513" cy="4095067"/>
          </a:xfrm>
          <a:prstGeom prst="rect">
            <a:avLst/>
          </a:prstGeom>
          <a:noFill/>
        </p:spPr>
      </p:pic>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3365063" cy="4579079"/>
          </a:xfrm>
          <a:prstGeom prst="rect">
            <a:avLst/>
          </a:prstGeom>
        </p:spPr>
        <p:txBody>
          <a:bodyPr vert="horz" lIns="91440" tIns="45720" rIns="91440" bIns="45720" rtlCol="0">
            <a:normAutofit/>
          </a:bodyPr>
          <a:lstStyle/>
          <a:p>
            <a:pPr algn="just">
              <a:lnSpc>
                <a:spcPct val="90000"/>
              </a:lnSpc>
              <a:spcBef>
                <a:spcPts val="1000"/>
              </a:spcBef>
              <a:buClr>
                <a:schemeClr val="accent2"/>
              </a:buClr>
            </a:pPr>
            <a:r>
              <a:rPr lang="en-US" sz="1600" kern="1200" dirty="0">
                <a:solidFill>
                  <a:schemeClr val="bg1"/>
                </a:solidFill>
                <a:latin typeface="+mn-lt"/>
                <a:ea typeface="+mn-ea"/>
                <a:cs typeface="+mn-cs"/>
              </a:rPr>
              <a:t>A simple way to output information from a module executing in batch mode is to use a DISPLAY statement. Output from DISPLAY statements is organized vertically with column headings, showing the names of the fields being displayed, being generated automatically and output at the top of each page.</a:t>
            </a:r>
          </a:p>
          <a:p>
            <a:pPr algn="just">
              <a:lnSpc>
                <a:spcPct val="90000"/>
              </a:lnSpc>
              <a:spcBef>
                <a:spcPts val="1000"/>
              </a:spcBef>
              <a:buClr>
                <a:schemeClr val="accent2"/>
              </a:buClr>
            </a:pPr>
            <a:endParaRPr lang="en-US" sz="1600" dirty="0">
              <a:solidFill>
                <a:schemeClr val="bg1"/>
              </a:solidFill>
            </a:endParaRPr>
          </a:p>
          <a:p>
            <a:pPr algn="just">
              <a:lnSpc>
                <a:spcPct val="90000"/>
              </a:lnSpc>
              <a:spcBef>
                <a:spcPts val="1000"/>
              </a:spcBef>
              <a:buClr>
                <a:schemeClr val="accent2"/>
              </a:buClr>
            </a:pPr>
            <a:r>
              <a:rPr lang="en-US" sz="1600" kern="1200" dirty="0">
                <a:solidFill>
                  <a:schemeClr val="bg1"/>
                </a:solidFill>
                <a:latin typeface="+mn-lt"/>
                <a:ea typeface="+mn-ea"/>
                <a:cs typeface="+mn-cs"/>
              </a:rPr>
              <a:t>Optionally a report number in the range 0 through 31 can be specified:</a:t>
            </a:r>
          </a:p>
          <a:p>
            <a:pPr algn="just">
              <a:lnSpc>
                <a:spcPct val="90000"/>
              </a:lnSpc>
              <a:spcBef>
                <a:spcPts val="1000"/>
              </a:spcBef>
              <a:buClr>
                <a:schemeClr val="accent2"/>
              </a:buClr>
            </a:pPr>
            <a:endParaRPr lang="en-US" sz="1600" dirty="0">
              <a:solidFill>
                <a:schemeClr val="bg1"/>
              </a:solidFill>
            </a:endParaRP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DISPLAY (1) #DEPT-NBR #DOLLARS(#DEPT-NBR)</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p:txBody>
      </p:sp>
    </p:spTree>
    <p:extLst>
      <p:ext uri="{BB962C8B-B14F-4D97-AF65-F5344CB8AC3E}">
        <p14:creationId xmlns:p14="http://schemas.microsoft.com/office/powerpoint/2010/main" val="73263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WRITE</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34</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11139034" cy="4579079"/>
          </a:xfrm>
          <a:prstGeom prst="rect">
            <a:avLst/>
          </a:prstGeom>
        </p:spPr>
        <p:txBody>
          <a:bodyPr vert="horz" lIns="91440" tIns="45720" rIns="91440" bIns="45720" rtlCol="0">
            <a:normAutofit/>
          </a:bodyPr>
          <a:lstStyle/>
          <a:p>
            <a:pPr algn="just">
              <a:lnSpc>
                <a:spcPct val="90000"/>
              </a:lnSpc>
              <a:spcBef>
                <a:spcPts val="1000"/>
              </a:spcBef>
              <a:buClr>
                <a:schemeClr val="accent2"/>
              </a:buClr>
            </a:pPr>
            <a:r>
              <a:rPr lang="en-US" sz="1600" kern="1200" dirty="0">
                <a:solidFill>
                  <a:schemeClr val="bg1"/>
                </a:solidFill>
                <a:latin typeface="+mn-lt"/>
                <a:ea typeface="+mn-ea"/>
                <a:cs typeface="+mn-cs"/>
              </a:rPr>
              <a:t>WRITE statements offer more flexibility and control than DISPLAY statements by providing all of the following options:</a:t>
            </a:r>
          </a:p>
          <a:p>
            <a:pPr algn="just">
              <a:lnSpc>
                <a:spcPct val="90000"/>
              </a:lnSpc>
              <a:spcBef>
                <a:spcPts val="1000"/>
              </a:spcBef>
              <a:buClr>
                <a:schemeClr val="accent2"/>
              </a:buClr>
            </a:pPr>
            <a:r>
              <a:rPr lang="en-US" sz="1600" kern="1200" dirty="0">
                <a:solidFill>
                  <a:schemeClr val="bg1"/>
                </a:solidFill>
                <a:latin typeface="+mn-lt"/>
                <a:ea typeface="+mn-ea"/>
                <a:cs typeface="+mn-cs"/>
              </a:rPr>
              <a:t>· Casual output</a:t>
            </a:r>
          </a:p>
          <a:p>
            <a:pPr algn="just">
              <a:lnSpc>
                <a:spcPct val="90000"/>
              </a:lnSpc>
              <a:spcBef>
                <a:spcPts val="1000"/>
              </a:spcBef>
              <a:buClr>
                <a:schemeClr val="accent2"/>
              </a:buClr>
            </a:pPr>
            <a:r>
              <a:rPr lang="en-US" sz="1600" kern="1200" dirty="0">
                <a:solidFill>
                  <a:schemeClr val="bg1"/>
                </a:solidFill>
                <a:latin typeface="+mn-lt"/>
                <a:ea typeface="+mn-ea"/>
                <a:cs typeface="+mn-cs"/>
              </a:rPr>
              <a:t>· Automatic line wrap</a:t>
            </a:r>
          </a:p>
          <a:p>
            <a:pPr algn="just">
              <a:lnSpc>
                <a:spcPct val="90000"/>
              </a:lnSpc>
              <a:spcBef>
                <a:spcPts val="1000"/>
              </a:spcBef>
              <a:buClr>
                <a:schemeClr val="accent2"/>
              </a:buClr>
            </a:pPr>
            <a:r>
              <a:rPr lang="en-US" sz="1600" kern="1200" dirty="0">
                <a:solidFill>
                  <a:schemeClr val="bg1"/>
                </a:solidFill>
                <a:latin typeface="+mn-lt"/>
                <a:ea typeface="+mn-ea"/>
                <a:cs typeface="+mn-cs"/>
              </a:rPr>
              <a:t>· Formatted output using spacers</a:t>
            </a:r>
          </a:p>
          <a:p>
            <a:pPr algn="just">
              <a:lnSpc>
                <a:spcPct val="90000"/>
              </a:lnSpc>
              <a:spcBef>
                <a:spcPts val="1000"/>
              </a:spcBef>
              <a:buClr>
                <a:schemeClr val="accent2"/>
              </a:buClr>
            </a:pPr>
            <a:r>
              <a:rPr lang="en-US" sz="1600" kern="1200" dirty="0">
                <a:solidFill>
                  <a:schemeClr val="bg1"/>
                </a:solidFill>
                <a:latin typeface="+mn-lt"/>
                <a:ea typeface="+mn-ea"/>
                <a:cs typeface="+mn-cs"/>
              </a:rPr>
              <a:t>· Formatted output using tabs</a:t>
            </a:r>
          </a:p>
          <a:p>
            <a:pPr algn="just">
              <a:lnSpc>
                <a:spcPct val="90000"/>
              </a:lnSpc>
              <a:spcBef>
                <a:spcPts val="1000"/>
              </a:spcBef>
              <a:buClr>
                <a:schemeClr val="accent2"/>
              </a:buClr>
            </a:pPr>
            <a:r>
              <a:rPr lang="en-US" sz="1600" kern="1200" dirty="0">
                <a:solidFill>
                  <a:schemeClr val="bg1"/>
                </a:solidFill>
                <a:latin typeface="+mn-lt"/>
                <a:ea typeface="+mn-ea"/>
                <a:cs typeface="+mn-cs"/>
              </a:rPr>
              <a:t>· Formatted output using a combination of spacers and tabs</a:t>
            </a:r>
          </a:p>
          <a:p>
            <a:pPr algn="just">
              <a:lnSpc>
                <a:spcPct val="90000"/>
              </a:lnSpc>
              <a:spcBef>
                <a:spcPts val="1000"/>
              </a:spcBef>
              <a:buClr>
                <a:schemeClr val="accent2"/>
              </a:buClr>
            </a:pPr>
            <a:r>
              <a:rPr lang="en-US" sz="1600" kern="1200" dirty="0">
                <a:solidFill>
                  <a:schemeClr val="bg1"/>
                </a:solidFill>
                <a:latin typeface="+mn-lt"/>
                <a:ea typeface="+mn-ea"/>
                <a:cs typeface="+mn-cs"/>
              </a:rPr>
              <a:t>· WRITE USING FORM</a:t>
            </a:r>
          </a:p>
          <a:p>
            <a:pPr algn="just">
              <a:lnSpc>
                <a:spcPct val="90000"/>
              </a:lnSpc>
              <a:spcBef>
                <a:spcPts val="1000"/>
              </a:spcBef>
              <a:buClr>
                <a:schemeClr val="accent2"/>
              </a:buClr>
            </a:pPr>
            <a:r>
              <a:rPr lang="en-US" sz="1600" kern="1200" dirty="0">
                <a:solidFill>
                  <a:schemeClr val="bg1"/>
                </a:solidFill>
                <a:latin typeface="+mn-lt"/>
                <a:ea typeface="+mn-ea"/>
                <a:cs typeface="+mn-cs"/>
              </a:rPr>
              <a:t>Output from WRITE statements is organized horizontally to facilitate generating reports. WRITE statements are generally placed inside a processing loop and multiple lines of output are generated as a result. By default, a generic heading showing date and time is generated automatically and output at the top of each page.</a:t>
            </a:r>
          </a:p>
        </p:txBody>
      </p:sp>
    </p:spTree>
    <p:extLst>
      <p:ext uri="{BB962C8B-B14F-4D97-AF65-F5344CB8AC3E}">
        <p14:creationId xmlns:p14="http://schemas.microsoft.com/office/powerpoint/2010/main" val="66617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t>Natural Statement: </a:t>
            </a:r>
            <a:r>
              <a:rPr lang="en-US"/>
              <a:t>WRITE</a:t>
            </a:r>
            <a:endParaRPr lang="en-US" b="1" kern="1200" spc="-70" baseline="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35</a:t>
            </a:fld>
            <a:endParaRPr lang="en-US"/>
          </a:p>
        </p:txBody>
      </p:sp>
      <p:pic>
        <p:nvPicPr>
          <p:cNvPr id="6" name="Picture 5" descr="Text&#10;&#10;Description automatically generated with medium confidence">
            <a:extLst>
              <a:ext uri="{FF2B5EF4-FFF2-40B4-BE49-F238E27FC236}">
                <a16:creationId xmlns:a16="http://schemas.microsoft.com/office/drawing/2014/main" id="{CEB7156C-260E-48B8-8CDB-093EC15F3DEE}"/>
              </a:ext>
            </a:extLst>
          </p:cNvPr>
          <p:cNvPicPr>
            <a:picLocks noChangeAspect="1"/>
          </p:cNvPicPr>
          <p:nvPr/>
        </p:nvPicPr>
        <p:blipFill>
          <a:blip r:embed="rId2"/>
          <a:stretch>
            <a:fillRect/>
          </a:stretch>
        </p:blipFill>
        <p:spPr>
          <a:xfrm>
            <a:off x="2513309" y="1825625"/>
            <a:ext cx="7075346" cy="4351338"/>
          </a:xfrm>
          <a:prstGeom prst="rect">
            <a:avLst/>
          </a:prstGeom>
          <a:noFill/>
        </p:spPr>
      </p:pic>
    </p:spTree>
    <p:extLst>
      <p:ext uri="{BB962C8B-B14F-4D97-AF65-F5344CB8AC3E}">
        <p14:creationId xmlns:p14="http://schemas.microsoft.com/office/powerpoint/2010/main" val="151668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t>Natural Statement: </a:t>
            </a:r>
            <a:r>
              <a:rPr lang="en-US" dirty="0"/>
              <a:t>WRITE - SPACES</a:t>
            </a:r>
            <a:endParaRPr lang="en-US" b="1" kern="1200" spc="-70" baseline="0"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36</a:t>
            </a:fld>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35BAEDAB-E69D-484B-A6A1-6501C9C0EAD4}"/>
              </a:ext>
            </a:extLst>
          </p:cNvPr>
          <p:cNvPicPr>
            <a:picLocks noChangeAspect="1"/>
          </p:cNvPicPr>
          <p:nvPr/>
        </p:nvPicPr>
        <p:blipFill>
          <a:blip r:embed="rId2"/>
          <a:stretch>
            <a:fillRect/>
          </a:stretch>
        </p:blipFill>
        <p:spPr>
          <a:xfrm>
            <a:off x="3120789" y="1825625"/>
            <a:ext cx="5860387" cy="4351338"/>
          </a:xfrm>
          <a:prstGeom prst="rect">
            <a:avLst/>
          </a:prstGeom>
          <a:noFill/>
        </p:spPr>
      </p:pic>
    </p:spTree>
    <p:extLst>
      <p:ext uri="{BB962C8B-B14F-4D97-AF65-F5344CB8AC3E}">
        <p14:creationId xmlns:p14="http://schemas.microsoft.com/office/powerpoint/2010/main" val="271333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t>Natural Statement: </a:t>
            </a:r>
            <a:r>
              <a:rPr lang="en-US" dirty="0"/>
              <a:t>WRITE - TABS</a:t>
            </a:r>
            <a:endParaRPr lang="en-US" b="1" kern="1200" spc="-70" baseline="0"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37</a:t>
            </a:fld>
            <a:endParaRPr lang="en-US"/>
          </a:p>
        </p:txBody>
      </p:sp>
      <p:pic>
        <p:nvPicPr>
          <p:cNvPr id="6" name="Picture 5" descr="Text&#10;&#10;Description automatically generated with low confidence">
            <a:extLst>
              <a:ext uri="{FF2B5EF4-FFF2-40B4-BE49-F238E27FC236}">
                <a16:creationId xmlns:a16="http://schemas.microsoft.com/office/drawing/2014/main" id="{FBE3EF58-0068-474F-B4DE-643D9F848B97}"/>
              </a:ext>
            </a:extLst>
          </p:cNvPr>
          <p:cNvPicPr>
            <a:picLocks noChangeAspect="1"/>
          </p:cNvPicPr>
          <p:nvPr/>
        </p:nvPicPr>
        <p:blipFill>
          <a:blip r:embed="rId2"/>
          <a:stretch>
            <a:fillRect/>
          </a:stretch>
        </p:blipFill>
        <p:spPr>
          <a:xfrm>
            <a:off x="3169301" y="1825625"/>
            <a:ext cx="5763362" cy="4351338"/>
          </a:xfrm>
          <a:prstGeom prst="rect">
            <a:avLst/>
          </a:prstGeom>
          <a:noFill/>
        </p:spPr>
      </p:pic>
    </p:spTree>
    <p:extLst>
      <p:ext uri="{BB962C8B-B14F-4D97-AF65-F5344CB8AC3E}">
        <p14:creationId xmlns:p14="http://schemas.microsoft.com/office/powerpoint/2010/main" val="291938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t>Natural </a:t>
            </a:r>
            <a:r>
              <a:rPr lang="en-US" dirty="0"/>
              <a:t>: Example</a:t>
            </a:r>
            <a:endParaRPr lang="en-US" b="1" kern="1200" spc="-70" baseline="0"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38</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51EAB107-9009-47E0-BDCE-D0AF7999E166}"/>
              </a:ext>
            </a:extLst>
          </p:cNvPr>
          <p:cNvPicPr>
            <a:picLocks noChangeAspect="1"/>
          </p:cNvPicPr>
          <p:nvPr/>
        </p:nvPicPr>
        <p:blipFill>
          <a:blip r:embed="rId2"/>
          <a:stretch>
            <a:fillRect/>
          </a:stretch>
        </p:blipFill>
        <p:spPr>
          <a:xfrm>
            <a:off x="2378967" y="1825625"/>
            <a:ext cx="7344031" cy="4351338"/>
          </a:xfrm>
          <a:prstGeom prst="rect">
            <a:avLst/>
          </a:prstGeom>
          <a:noFill/>
        </p:spPr>
      </p:pic>
    </p:spTree>
    <p:extLst>
      <p:ext uri="{BB962C8B-B14F-4D97-AF65-F5344CB8AC3E}">
        <p14:creationId xmlns:p14="http://schemas.microsoft.com/office/powerpoint/2010/main" val="1092709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Natural Statement: Manipulate Data - Reset</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39</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971550" y="1609725"/>
            <a:ext cx="9486900" cy="1754326"/>
          </a:xfrm>
          <a:prstGeom prst="rect">
            <a:avLst/>
          </a:prstGeom>
          <a:noFill/>
        </p:spPr>
        <p:txBody>
          <a:bodyPr wrap="square" rtlCol="0">
            <a:spAutoFit/>
          </a:bodyPr>
          <a:lstStyle/>
          <a:p>
            <a:r>
              <a:rPr lang="en-US" dirty="0">
                <a:solidFill>
                  <a:schemeClr val="bg1"/>
                </a:solidFill>
              </a:rPr>
              <a:t>RESET assigns a null value to elementary fields.</a:t>
            </a:r>
          </a:p>
          <a:p>
            <a:r>
              <a:rPr lang="en-US" dirty="0">
                <a:solidFill>
                  <a:schemeClr val="bg1"/>
                </a:solidFill>
              </a:rPr>
              <a:t>For alphanumeric (format A) fields this is a space. For numeric fields (format N, P, I or B) this is zero. For date and time field (formats D and T) this is a null date and time. For logical fields (format L) this is a value of FALSE.</a:t>
            </a:r>
          </a:p>
          <a:p>
            <a:endParaRPr lang="en-US" dirty="0">
              <a:solidFill>
                <a:schemeClr val="bg1"/>
              </a:solidFill>
            </a:endParaRPr>
          </a:p>
          <a:p>
            <a:r>
              <a:rPr lang="en-US" dirty="0">
                <a:solidFill>
                  <a:schemeClr val="bg1"/>
                </a:solidFill>
              </a:rPr>
              <a:t>By default, fields start out with a null value, so an initial RESET is unnecessary.</a:t>
            </a:r>
          </a:p>
        </p:txBody>
      </p:sp>
      <p:pic>
        <p:nvPicPr>
          <p:cNvPr id="9" name="Picture 8" descr="Shape&#10;&#10;Description automatically generated with low confidence">
            <a:extLst>
              <a:ext uri="{FF2B5EF4-FFF2-40B4-BE49-F238E27FC236}">
                <a16:creationId xmlns:a16="http://schemas.microsoft.com/office/drawing/2014/main" id="{86F10B9D-6952-49F1-B023-45E115E22BCC}"/>
              </a:ext>
            </a:extLst>
          </p:cNvPr>
          <p:cNvPicPr>
            <a:picLocks noChangeAspect="1"/>
          </p:cNvPicPr>
          <p:nvPr/>
        </p:nvPicPr>
        <p:blipFill>
          <a:blip r:embed="rId2"/>
          <a:stretch>
            <a:fillRect/>
          </a:stretch>
        </p:blipFill>
        <p:spPr>
          <a:xfrm>
            <a:off x="796607" y="3429000"/>
            <a:ext cx="9420225" cy="2847975"/>
          </a:xfrm>
          <a:prstGeom prst="rect">
            <a:avLst/>
          </a:prstGeom>
        </p:spPr>
      </p:pic>
    </p:spTree>
    <p:extLst>
      <p:ext uri="{BB962C8B-B14F-4D97-AF65-F5344CB8AC3E}">
        <p14:creationId xmlns:p14="http://schemas.microsoft.com/office/powerpoint/2010/main" val="101756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What is Natural?</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444500" y="1613694"/>
            <a:ext cx="11147425" cy="823912"/>
          </a:xfrm>
        </p:spPr>
        <p:txBody>
          <a:bodyPr/>
          <a:lstStyle/>
          <a:p>
            <a:r>
              <a:rPr lang="en-US" dirty="0"/>
              <a:t>It is a programming language developed and marketed by Software AG </a:t>
            </a:r>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2505075"/>
            <a:ext cx="10175875" cy="3684588"/>
          </a:xfrm>
        </p:spPr>
        <p:txBody>
          <a:bodyPr/>
          <a:lstStyle/>
          <a:p>
            <a:pPr algn="just"/>
            <a:r>
              <a:rPr lang="en-US" dirty="0"/>
              <a:t>It is a 4GL programming language for the enterprise environment, is designed to increase productivity in application software design, development and deployment.</a:t>
            </a:r>
          </a:p>
          <a:p>
            <a:pPr algn="just"/>
            <a:r>
              <a:rPr lang="en-US" dirty="0"/>
              <a:t>Applications developed using NATURAL are modular, which contributes to its success as a tool for Rapid Application Development. In general, each module is created, maintained and stored independently of any others. While NATURAL lends itself to an object-oriented approach to systems development</a:t>
            </a:r>
          </a:p>
          <a:p>
            <a:endParaRPr lang="en-US" dirty="0"/>
          </a:p>
          <a:p>
            <a:endParaRPr lang="en-US"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Reset (Array)</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40</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a:solidFill>
                  <a:schemeClr val="bg1"/>
                </a:solidFill>
                <a:latin typeface="+mn-lt"/>
                <a:ea typeface="+mn-ea"/>
                <a:cs typeface="+mn-cs"/>
              </a:rPr>
              <a:t>When resetting an array, specific elements can be specified as illustrated above. “All” elements is represented by an asterisk, also illustrated above.</a:t>
            </a:r>
          </a:p>
        </p:txBody>
      </p:sp>
      <p:pic>
        <p:nvPicPr>
          <p:cNvPr id="6" name="Picture 5" descr="Graphical user interface, text, application, email&#10;&#10;Description automatically generated">
            <a:extLst>
              <a:ext uri="{FF2B5EF4-FFF2-40B4-BE49-F238E27FC236}">
                <a16:creationId xmlns:a16="http://schemas.microsoft.com/office/drawing/2014/main" id="{CA874744-CD68-4D55-AC6D-7F73D8B968E2}"/>
              </a:ext>
            </a:extLst>
          </p:cNvPr>
          <p:cNvPicPr>
            <a:picLocks noChangeAspect="1"/>
          </p:cNvPicPr>
          <p:nvPr/>
        </p:nvPicPr>
        <p:blipFill>
          <a:blip r:embed="rId2"/>
          <a:stretch>
            <a:fillRect/>
          </a:stretch>
        </p:blipFill>
        <p:spPr>
          <a:xfrm>
            <a:off x="3964290" y="1849082"/>
            <a:ext cx="7694310" cy="3770212"/>
          </a:xfrm>
          <a:prstGeom prst="rect">
            <a:avLst/>
          </a:prstGeom>
          <a:noFill/>
        </p:spPr>
      </p:pic>
    </p:spTree>
    <p:extLst>
      <p:ext uri="{BB962C8B-B14F-4D97-AF65-F5344CB8AC3E}">
        <p14:creationId xmlns:p14="http://schemas.microsoft.com/office/powerpoint/2010/main" val="54587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41</a:t>
            </a:fld>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75A2A8D2-944C-4126-A5E4-60CB570884CE}"/>
              </a:ext>
            </a:extLst>
          </p:cNvPr>
          <p:cNvPicPr>
            <a:picLocks noChangeAspect="1"/>
          </p:cNvPicPr>
          <p:nvPr/>
        </p:nvPicPr>
        <p:blipFill>
          <a:blip r:embed="rId2"/>
          <a:stretch>
            <a:fillRect/>
          </a:stretch>
        </p:blipFill>
        <p:spPr>
          <a:xfrm>
            <a:off x="4110087" y="2630218"/>
            <a:ext cx="7548513" cy="2207940"/>
          </a:xfrm>
          <a:prstGeom prst="rect">
            <a:avLst/>
          </a:prstGeom>
          <a:noFill/>
        </p:spPr>
      </p:pic>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There are several direct assignment statements, including ASSIGN, COMPUTE and MOVE, but := (becomes equal to) is the quickest. </a:t>
            </a:r>
          </a:p>
          <a:p>
            <a:pPr>
              <a:lnSpc>
                <a:spcPct val="90000"/>
              </a:lnSpc>
              <a:spcBef>
                <a:spcPts val="1000"/>
              </a:spcBef>
              <a:buClr>
                <a:schemeClr val="accent2"/>
              </a:buClr>
            </a:pPr>
            <a:r>
              <a:rPr lang="en-US" sz="1600" kern="1200" dirty="0">
                <a:solidFill>
                  <a:schemeClr val="bg1"/>
                </a:solidFill>
                <a:latin typeface="+mn-lt"/>
                <a:ea typeface="+mn-ea"/>
                <a:cs typeface="+mn-cs"/>
              </a:rPr>
              <a:t>The “target” field is specified before the “:=“ symbol. The “source” field is specified after. The “source” field can be a literal, a variable or a formula.</a:t>
            </a:r>
          </a:p>
        </p:txBody>
      </p:sp>
    </p:spTree>
    <p:extLst>
      <p:ext uri="{BB962C8B-B14F-4D97-AF65-F5344CB8AC3E}">
        <p14:creationId xmlns:p14="http://schemas.microsoft.com/office/powerpoint/2010/main" val="353922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 with arithmetic op</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42</a:t>
            </a:fld>
            <a:endParaRPr lang="en-US"/>
          </a:p>
        </p:txBody>
      </p:sp>
      <p:pic>
        <p:nvPicPr>
          <p:cNvPr id="6" name="Picture 5" descr="A picture containing chart&#10;&#10;Description automatically generated">
            <a:extLst>
              <a:ext uri="{FF2B5EF4-FFF2-40B4-BE49-F238E27FC236}">
                <a16:creationId xmlns:a16="http://schemas.microsoft.com/office/drawing/2014/main" id="{44B5CFBA-E970-41E2-AA56-133901DB4C88}"/>
              </a:ext>
            </a:extLst>
          </p:cNvPr>
          <p:cNvPicPr>
            <a:picLocks noChangeAspect="1"/>
          </p:cNvPicPr>
          <p:nvPr/>
        </p:nvPicPr>
        <p:blipFill>
          <a:blip r:embed="rId2"/>
          <a:stretch>
            <a:fillRect/>
          </a:stretch>
        </p:blipFill>
        <p:spPr>
          <a:xfrm>
            <a:off x="4110087" y="2856674"/>
            <a:ext cx="7548513" cy="1755029"/>
          </a:xfrm>
          <a:prstGeom prst="rect">
            <a:avLst/>
          </a:prstGeom>
          <a:noFill/>
        </p:spPr>
      </p:pic>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a:solidFill>
                  <a:schemeClr val="bg1"/>
                </a:solidFill>
                <a:latin typeface="+mn-lt"/>
                <a:ea typeface="+mn-ea"/>
                <a:cs typeface="+mn-cs"/>
              </a:rPr>
              <a:t>T</a:t>
            </a:r>
            <a:r>
              <a:rPr lang="en-US" sz="1600" kern="1200" dirty="0">
                <a:solidFill>
                  <a:schemeClr val="bg1"/>
                </a:solidFill>
                <a:latin typeface="+mn-lt"/>
                <a:ea typeface="+mn-ea"/>
                <a:cs typeface="+mn-cs"/>
              </a:rPr>
              <a:t>he “source field” is a formula which increases a date by 30 days. Note that NATURAL date (format D) fields can be manipulated in this way.</a:t>
            </a:r>
          </a:p>
        </p:txBody>
      </p:sp>
    </p:spTree>
    <p:extLst>
      <p:ext uri="{BB962C8B-B14F-4D97-AF65-F5344CB8AC3E}">
        <p14:creationId xmlns:p14="http://schemas.microsoft.com/office/powerpoint/2010/main" val="328171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COMPUTE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43</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10710409" cy="4579079"/>
          </a:xfrm>
          <a:prstGeom prst="rect">
            <a:avLst/>
          </a:prstGeom>
        </p:spPr>
        <p:txBody>
          <a:bodyPr vert="horz" lIns="91440" tIns="45720" rIns="91440" bIns="45720" rtlCol="0">
            <a:normAutofit/>
          </a:bodyPr>
          <a:lstStyle/>
          <a:p>
            <a:pPr algn="just">
              <a:lnSpc>
                <a:spcPct val="90000"/>
              </a:lnSpc>
              <a:spcBef>
                <a:spcPts val="1000"/>
              </a:spcBef>
              <a:buClr>
                <a:schemeClr val="accent2"/>
              </a:buClr>
            </a:pPr>
            <a:r>
              <a:rPr lang="en-US" sz="1600" kern="1200" dirty="0">
                <a:solidFill>
                  <a:schemeClr val="bg1"/>
                </a:solidFill>
                <a:latin typeface="+mn-lt"/>
                <a:ea typeface="+mn-ea"/>
                <a:cs typeface="+mn-cs"/>
              </a:rPr>
              <a:t>The COMPUTE statement is another direct assignment statement. COMPUTE must be used when rounding is required.</a:t>
            </a:r>
          </a:p>
          <a:p>
            <a:pPr algn="just">
              <a:lnSpc>
                <a:spcPct val="90000"/>
              </a:lnSpc>
              <a:spcBef>
                <a:spcPts val="1000"/>
              </a:spcBef>
              <a:buClr>
                <a:schemeClr val="accent2"/>
              </a:buClr>
            </a:pPr>
            <a:endParaRPr lang="en-US" sz="1600" dirty="0">
              <a:solidFill>
                <a:schemeClr val="bg1"/>
              </a:solidFill>
            </a:endParaRP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COMPUTE ROUNDED #SIX = #ELEVEN / #TWO</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a:p>
            <a:pPr algn="just">
              <a:lnSpc>
                <a:spcPct val="90000"/>
              </a:lnSpc>
              <a:spcBef>
                <a:spcPts val="1000"/>
              </a:spcBef>
              <a:buClr>
                <a:schemeClr val="accent2"/>
              </a:buClr>
            </a:pPr>
            <a:r>
              <a:rPr lang="en-US" sz="1600" kern="1200" dirty="0">
                <a:solidFill>
                  <a:schemeClr val="bg1"/>
                </a:solidFill>
                <a:latin typeface="+mn-lt"/>
                <a:ea typeface="+mn-ea"/>
                <a:cs typeface="+mn-cs"/>
              </a:rPr>
              <a:t>Assuming the variable #SIX is defined without decimal places, the result (5.5) would be rounded up to 6, per standard mathematical rules for rounding.</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a:p>
            <a:pPr algn="just">
              <a:lnSpc>
                <a:spcPct val="90000"/>
              </a:lnSpc>
              <a:spcBef>
                <a:spcPts val="1000"/>
              </a:spcBef>
              <a:buClr>
                <a:schemeClr val="accent2"/>
              </a:buClr>
            </a:pPr>
            <a:r>
              <a:rPr lang="en-US" sz="1600" kern="1200" dirty="0">
                <a:solidFill>
                  <a:schemeClr val="bg1"/>
                </a:solidFill>
                <a:latin typeface="+mn-lt"/>
                <a:ea typeface="+mn-ea"/>
                <a:cs typeface="+mn-cs"/>
              </a:rPr>
              <a:t>Contrast the above example with a COMPUTE statement without the ROUNDED clause:</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COMPUTE #FIVE = #ELEVEN / #TWO</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a:p>
            <a:pPr algn="just">
              <a:lnSpc>
                <a:spcPct val="90000"/>
              </a:lnSpc>
              <a:spcBef>
                <a:spcPts val="1000"/>
              </a:spcBef>
              <a:buClr>
                <a:schemeClr val="accent2"/>
              </a:buClr>
            </a:pPr>
            <a:r>
              <a:rPr lang="en-US" sz="1600" kern="1200" dirty="0">
                <a:solidFill>
                  <a:schemeClr val="bg1"/>
                </a:solidFill>
                <a:latin typeface="+mn-lt"/>
                <a:ea typeface="+mn-ea"/>
                <a:cs typeface="+mn-cs"/>
              </a:rPr>
              <a:t>Assuming the variable #FIVE is defined without decimal places, the result (5.5) would be truncated to 5.</a:t>
            </a:r>
          </a:p>
        </p:txBody>
      </p:sp>
    </p:spTree>
    <p:extLst>
      <p:ext uri="{BB962C8B-B14F-4D97-AF65-F5344CB8AC3E}">
        <p14:creationId xmlns:p14="http://schemas.microsoft.com/office/powerpoint/2010/main" val="176480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ADD</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44</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10710409" cy="4579079"/>
          </a:xfrm>
          <a:prstGeom prst="rect">
            <a:avLst/>
          </a:prstGeom>
        </p:spPr>
        <p:txBody>
          <a:bodyPr vert="horz" lIns="91440" tIns="45720" rIns="91440" bIns="45720" rtlCol="0">
            <a:normAutofit/>
          </a:bodyPr>
          <a:lstStyle/>
          <a:p>
            <a:pPr algn="just">
              <a:lnSpc>
                <a:spcPct val="90000"/>
              </a:lnSpc>
              <a:spcBef>
                <a:spcPts val="1000"/>
              </a:spcBef>
              <a:buClr>
                <a:schemeClr val="accent2"/>
              </a:buClr>
            </a:pPr>
            <a:r>
              <a:rPr lang="en-US" sz="1600" dirty="0">
                <a:solidFill>
                  <a:schemeClr val="bg1"/>
                </a:solidFill>
              </a:rPr>
              <a:t>The ADD statement can be used to change the value of a variable. Consider the following example:</a:t>
            </a:r>
          </a:p>
          <a:p>
            <a:pPr algn="just">
              <a:lnSpc>
                <a:spcPct val="90000"/>
              </a:lnSpc>
              <a:spcBef>
                <a:spcPts val="1000"/>
              </a:spcBef>
              <a:buClr>
                <a:schemeClr val="accent2"/>
              </a:buClr>
            </a:pPr>
            <a:endParaRPr lang="en-US" sz="1600" dirty="0">
              <a:solidFill>
                <a:schemeClr val="bg1"/>
              </a:solidFill>
            </a:endParaRP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ADD 30 TO #DUE-DATE</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a:p>
            <a:pPr algn="just">
              <a:lnSpc>
                <a:spcPct val="90000"/>
              </a:lnSpc>
              <a:spcBef>
                <a:spcPts val="1000"/>
              </a:spcBef>
              <a:buClr>
                <a:schemeClr val="accent2"/>
              </a:buClr>
            </a:pPr>
            <a:r>
              <a:rPr lang="en-US" sz="1600" kern="1200" dirty="0">
                <a:solidFill>
                  <a:schemeClr val="bg1"/>
                </a:solidFill>
                <a:latin typeface="+mn-lt"/>
                <a:ea typeface="+mn-ea"/>
                <a:cs typeface="+mn-cs"/>
              </a:rPr>
              <a:t>Although redundant to := (becomes equal to), an ADD statement increases the readability of your code. Compare the example above with the alternative:</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#DUE-DATE := #DUE-DATE + 30</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p:txBody>
      </p:sp>
    </p:spTree>
    <p:extLst>
      <p:ext uri="{BB962C8B-B14F-4D97-AF65-F5344CB8AC3E}">
        <p14:creationId xmlns:p14="http://schemas.microsoft.com/office/powerpoint/2010/main" val="427833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a:t>
            </a:r>
            <a:r>
              <a:rPr lang="en-US" dirty="0"/>
              <a:t>SUBTRACT</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45</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10710409" cy="4579079"/>
          </a:xfrm>
          <a:prstGeom prst="rect">
            <a:avLst/>
          </a:prstGeom>
        </p:spPr>
        <p:txBody>
          <a:bodyPr vert="horz" lIns="91440" tIns="45720" rIns="91440" bIns="45720" rtlCol="0">
            <a:normAutofit/>
          </a:bodyPr>
          <a:lstStyle/>
          <a:p>
            <a:pPr algn="just">
              <a:lnSpc>
                <a:spcPct val="90000"/>
              </a:lnSpc>
              <a:spcBef>
                <a:spcPts val="1000"/>
              </a:spcBef>
              <a:buClr>
                <a:schemeClr val="accent2"/>
              </a:buClr>
            </a:pPr>
            <a:r>
              <a:rPr lang="en-US" sz="1600" dirty="0">
                <a:solidFill>
                  <a:schemeClr val="bg1"/>
                </a:solidFill>
              </a:rPr>
              <a:t>The SUBTRACT statement can be used to change the value of a variable. Consider the following example: </a:t>
            </a:r>
          </a:p>
          <a:p>
            <a:pPr algn="just">
              <a:lnSpc>
                <a:spcPct val="90000"/>
              </a:lnSpc>
              <a:spcBef>
                <a:spcPts val="1000"/>
              </a:spcBef>
              <a:buClr>
                <a:schemeClr val="accent2"/>
              </a:buClr>
            </a:pPr>
            <a:endParaRPr lang="en-US" sz="1600" dirty="0">
              <a:solidFill>
                <a:schemeClr val="bg1"/>
              </a:solidFill>
            </a:endParaRP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SUBTRACT 30 FROM #DUE-DATE</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a:p>
            <a:pPr algn="just">
              <a:lnSpc>
                <a:spcPct val="90000"/>
              </a:lnSpc>
              <a:spcBef>
                <a:spcPts val="1000"/>
              </a:spcBef>
              <a:buClr>
                <a:schemeClr val="accent2"/>
              </a:buClr>
            </a:pPr>
            <a:endParaRPr lang="en-US" sz="1600" kern="1200" dirty="0">
              <a:solidFill>
                <a:schemeClr val="bg1"/>
              </a:solidFill>
              <a:latin typeface="+mn-lt"/>
              <a:ea typeface="+mn-ea"/>
              <a:cs typeface="+mn-cs"/>
            </a:endParaRPr>
          </a:p>
          <a:p>
            <a:pPr algn="just">
              <a:lnSpc>
                <a:spcPct val="90000"/>
              </a:lnSpc>
              <a:spcBef>
                <a:spcPts val="1000"/>
              </a:spcBef>
              <a:buClr>
                <a:schemeClr val="accent2"/>
              </a:buClr>
            </a:pPr>
            <a:endParaRPr lang="en-US" sz="1600" kern="1200" dirty="0">
              <a:solidFill>
                <a:schemeClr val="bg1"/>
              </a:solidFill>
              <a:latin typeface="+mn-lt"/>
              <a:ea typeface="+mn-ea"/>
              <a:cs typeface="+mn-cs"/>
            </a:endParaRPr>
          </a:p>
        </p:txBody>
      </p:sp>
    </p:spTree>
    <p:extLst>
      <p:ext uri="{BB962C8B-B14F-4D97-AF65-F5344CB8AC3E}">
        <p14:creationId xmlns:p14="http://schemas.microsoft.com/office/powerpoint/2010/main" val="148077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MOVE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46</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10710409" cy="4579079"/>
          </a:xfrm>
          <a:prstGeom prst="rect">
            <a:avLst/>
          </a:prstGeom>
        </p:spPr>
        <p:txBody>
          <a:bodyPr vert="horz" lIns="91440" tIns="45720" rIns="91440" bIns="45720" rtlCol="0">
            <a:normAutofit/>
          </a:bodyPr>
          <a:lstStyle/>
          <a:p>
            <a:pPr algn="just">
              <a:lnSpc>
                <a:spcPct val="90000"/>
              </a:lnSpc>
              <a:spcBef>
                <a:spcPts val="1000"/>
              </a:spcBef>
              <a:buClr>
                <a:schemeClr val="accent2"/>
              </a:buClr>
            </a:pPr>
            <a:r>
              <a:rPr lang="en-US" sz="1600" kern="1200" dirty="0">
                <a:solidFill>
                  <a:schemeClr val="bg1"/>
                </a:solidFill>
                <a:latin typeface="+mn-lt"/>
                <a:ea typeface="+mn-ea"/>
                <a:cs typeface="+mn-cs"/>
              </a:rPr>
              <a:t>The MOVE statement has several forms. The essential ones are as follows:</a:t>
            </a:r>
          </a:p>
          <a:p>
            <a:pPr algn="just">
              <a:lnSpc>
                <a:spcPct val="90000"/>
              </a:lnSpc>
              <a:spcBef>
                <a:spcPts val="1000"/>
              </a:spcBef>
              <a:buClr>
                <a:schemeClr val="accent2"/>
              </a:buClr>
            </a:pPr>
            <a:r>
              <a:rPr lang="en-US" sz="1600" kern="1200" dirty="0">
                <a:solidFill>
                  <a:schemeClr val="bg1"/>
                </a:solidFill>
                <a:latin typeface="+mn-lt"/>
                <a:ea typeface="+mn-ea"/>
                <a:cs typeface="+mn-cs"/>
              </a:rPr>
              <a:t>· MOVE EDITED</a:t>
            </a:r>
          </a:p>
          <a:p>
            <a:pPr algn="just">
              <a:lnSpc>
                <a:spcPct val="90000"/>
              </a:lnSpc>
              <a:spcBef>
                <a:spcPts val="1000"/>
              </a:spcBef>
              <a:buClr>
                <a:schemeClr val="accent2"/>
              </a:buClr>
            </a:pPr>
            <a:r>
              <a:rPr lang="en-US" sz="1600" kern="1200" dirty="0">
                <a:solidFill>
                  <a:schemeClr val="bg1"/>
                </a:solidFill>
                <a:latin typeface="+mn-lt"/>
                <a:ea typeface="+mn-ea"/>
                <a:cs typeface="+mn-cs"/>
              </a:rPr>
              <a:t>· MOVE BY NAME</a:t>
            </a:r>
          </a:p>
          <a:p>
            <a:pPr algn="just">
              <a:lnSpc>
                <a:spcPct val="90000"/>
              </a:lnSpc>
              <a:spcBef>
                <a:spcPts val="1000"/>
              </a:spcBef>
              <a:buClr>
                <a:schemeClr val="accent2"/>
              </a:buClr>
            </a:pPr>
            <a:r>
              <a:rPr lang="en-US" sz="1600" kern="1200" dirty="0">
                <a:solidFill>
                  <a:schemeClr val="bg1"/>
                </a:solidFill>
                <a:latin typeface="+mn-lt"/>
                <a:ea typeface="+mn-ea"/>
                <a:cs typeface="+mn-cs"/>
              </a:rPr>
              <a:t>· MOVE LEFT</a:t>
            </a:r>
          </a:p>
          <a:p>
            <a:pPr algn="just">
              <a:lnSpc>
                <a:spcPct val="90000"/>
              </a:lnSpc>
              <a:spcBef>
                <a:spcPts val="1000"/>
              </a:spcBef>
              <a:buClr>
                <a:schemeClr val="accent2"/>
              </a:buClr>
            </a:pPr>
            <a:r>
              <a:rPr lang="en-US" sz="1600" kern="1200" dirty="0">
                <a:solidFill>
                  <a:schemeClr val="bg1"/>
                </a:solidFill>
                <a:latin typeface="+mn-lt"/>
                <a:ea typeface="+mn-ea"/>
                <a:cs typeface="+mn-cs"/>
              </a:rPr>
              <a:t>· MOVE RIGHT</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a:p>
            <a:pPr algn="just">
              <a:lnSpc>
                <a:spcPct val="90000"/>
              </a:lnSpc>
              <a:spcBef>
                <a:spcPts val="1000"/>
              </a:spcBef>
              <a:buClr>
                <a:schemeClr val="accent2"/>
              </a:buClr>
            </a:pPr>
            <a:endParaRPr lang="en-US" sz="1600" kern="1200" dirty="0">
              <a:solidFill>
                <a:schemeClr val="bg1"/>
              </a:solidFill>
              <a:latin typeface="+mn-lt"/>
              <a:ea typeface="+mn-ea"/>
              <a:cs typeface="+mn-cs"/>
            </a:endParaRPr>
          </a:p>
        </p:txBody>
      </p:sp>
    </p:spTree>
    <p:extLst>
      <p:ext uri="{BB962C8B-B14F-4D97-AF65-F5344CB8AC3E}">
        <p14:creationId xmlns:p14="http://schemas.microsoft.com/office/powerpoint/2010/main" val="366945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MOVE Edited</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47</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6" y="1444649"/>
            <a:ext cx="10710409" cy="4579079"/>
          </a:xfrm>
          <a:prstGeom prst="rect">
            <a:avLst/>
          </a:prstGeom>
        </p:spPr>
        <p:txBody>
          <a:bodyPr vert="horz" lIns="91440" tIns="45720" rIns="91440" bIns="45720" rtlCol="0">
            <a:normAutofit fontScale="92500" lnSpcReduction="20000"/>
          </a:bodyPr>
          <a:lstStyle/>
          <a:p>
            <a:pPr algn="just">
              <a:lnSpc>
                <a:spcPct val="90000"/>
              </a:lnSpc>
              <a:spcBef>
                <a:spcPts val="1000"/>
              </a:spcBef>
              <a:buClr>
                <a:schemeClr val="accent2"/>
              </a:buClr>
            </a:pPr>
            <a:r>
              <a:rPr lang="en-US" sz="1600" kern="1200" dirty="0">
                <a:solidFill>
                  <a:schemeClr val="bg1"/>
                </a:solidFill>
                <a:latin typeface="+mn-lt"/>
                <a:ea typeface="+mn-ea"/>
                <a:cs typeface="+mn-cs"/>
              </a:rPr>
              <a:t>MOVE EDITED allows you to format data using edit masks. Consider the following examples:</a:t>
            </a:r>
          </a:p>
          <a:p>
            <a:pPr algn="just">
              <a:lnSpc>
                <a:spcPct val="90000"/>
              </a:lnSpc>
              <a:spcBef>
                <a:spcPts val="1000"/>
              </a:spcBef>
              <a:buClr>
                <a:schemeClr val="accent2"/>
              </a:buClr>
            </a:pPr>
            <a:endParaRPr lang="en-US" sz="1600" dirty="0">
              <a:solidFill>
                <a:schemeClr val="bg1"/>
              </a:solidFill>
            </a:endParaRP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DEFINE DATA</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LOCAL</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1 #INVOICE-AMT (P7.2)</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1 #PRINT-LINE</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 2 #INV-AMT (N7.2)</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END-DEFINE</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MOVE EDITED #INVOICE-AMT (EM=ZZZZZZ9.99-)</a:t>
            </a:r>
          </a:p>
          <a:p>
            <a:pPr algn="just">
              <a:lnSpc>
                <a:spcPct val="90000"/>
              </a:lnSpc>
              <a:spcBef>
                <a:spcPts val="1000"/>
              </a:spcBef>
              <a:buClr>
                <a:schemeClr val="accent2"/>
              </a:buClr>
            </a:pPr>
            <a:r>
              <a:rPr lang="en-US" sz="1600" kern="1200" dirty="0">
                <a:solidFill>
                  <a:srgbClr val="FFFF00"/>
                </a:solidFill>
                <a:latin typeface="Bookman Old Style" panose="02050604050505020204" pitchFamily="18" charset="0"/>
              </a:rPr>
              <a:t> TO #P</a:t>
            </a:r>
          </a:p>
          <a:p>
            <a:pPr algn="just">
              <a:lnSpc>
                <a:spcPct val="90000"/>
              </a:lnSpc>
              <a:spcBef>
                <a:spcPts val="1000"/>
              </a:spcBef>
              <a:buClr>
                <a:schemeClr val="accent2"/>
              </a:buClr>
            </a:pPr>
            <a:endParaRPr lang="en-US" sz="1600" kern="1200" dirty="0">
              <a:solidFill>
                <a:schemeClr val="bg1"/>
              </a:solidFill>
              <a:latin typeface="+mn-lt"/>
              <a:ea typeface="+mn-ea"/>
              <a:cs typeface="+mn-cs"/>
            </a:endParaRPr>
          </a:p>
        </p:txBody>
      </p:sp>
    </p:spTree>
    <p:extLst>
      <p:ext uri="{BB962C8B-B14F-4D97-AF65-F5344CB8AC3E}">
        <p14:creationId xmlns:p14="http://schemas.microsoft.com/office/powerpoint/2010/main" val="112230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MOVE BY NAME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48</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5184437" cy="4659248"/>
          </a:xfrm>
          <a:prstGeom prst="rect">
            <a:avLst/>
          </a:prstGeom>
        </p:spPr>
        <p:txBody>
          <a:bodyPr vert="horz" lIns="91440" tIns="45720" rIns="91440" bIns="45720" rtlCol="0">
            <a:normAutofit/>
          </a:bodyPr>
          <a:lstStyle/>
          <a:p>
            <a:pPr>
              <a:lnSpc>
                <a:spcPct val="90000"/>
              </a:lnSpc>
              <a:spcBef>
                <a:spcPts val="1000"/>
              </a:spcBef>
              <a:buClr>
                <a:schemeClr val="accent2"/>
              </a:buClr>
              <a:buFont typeface="Arial" panose="020B0604020202020204" pitchFamily="34" charset="0"/>
              <a:buChar char="•"/>
            </a:pPr>
            <a:r>
              <a:rPr lang="en-US" sz="2000">
                <a:solidFill>
                  <a:schemeClr val="bg1"/>
                </a:solidFill>
              </a:rPr>
              <a:t>MOVE BY NAME copies data from one record structure to another. Every elementary field with an identical name in both structures is copied. </a:t>
            </a:r>
          </a:p>
          <a:p>
            <a:pPr>
              <a:lnSpc>
                <a:spcPct val="90000"/>
              </a:lnSpc>
              <a:spcBef>
                <a:spcPts val="1000"/>
              </a:spcBef>
              <a:buClr>
                <a:schemeClr val="accent2"/>
              </a:buClr>
              <a:buFont typeface="Arial" panose="020B0604020202020204" pitchFamily="34" charset="0"/>
              <a:buChar char="•"/>
            </a:pPr>
            <a:r>
              <a:rPr lang="en-US" sz="2000">
                <a:solidFill>
                  <a:schemeClr val="bg1"/>
                </a:solidFill>
              </a:rPr>
              <a:t>If the format and/or length is different, the data is converted automatically. Any arrays common to both record structures must have an identical number of occurrences.</a:t>
            </a:r>
          </a:p>
        </p:txBody>
      </p:sp>
      <p:pic>
        <p:nvPicPr>
          <p:cNvPr id="6" name="Picture 5" descr="Text&#10;&#10;Description automatically generated with low confidence">
            <a:extLst>
              <a:ext uri="{FF2B5EF4-FFF2-40B4-BE49-F238E27FC236}">
                <a16:creationId xmlns:a16="http://schemas.microsoft.com/office/drawing/2014/main" id="{7FF5CEB2-7A30-4A93-89C5-A0D636C3C77A}"/>
              </a:ext>
            </a:extLst>
          </p:cNvPr>
          <p:cNvPicPr>
            <a:picLocks noChangeAspect="1"/>
          </p:cNvPicPr>
          <p:nvPr/>
        </p:nvPicPr>
        <p:blipFill>
          <a:blip r:embed="rId2"/>
          <a:stretch>
            <a:fillRect/>
          </a:stretch>
        </p:blipFill>
        <p:spPr>
          <a:xfrm>
            <a:off x="6474163" y="1754123"/>
            <a:ext cx="5184437" cy="4186432"/>
          </a:xfrm>
          <a:prstGeom prst="rect">
            <a:avLst/>
          </a:prstGeom>
          <a:noFill/>
        </p:spPr>
      </p:pic>
    </p:spTree>
    <p:extLst>
      <p:ext uri="{BB962C8B-B14F-4D97-AF65-F5344CB8AC3E}">
        <p14:creationId xmlns:p14="http://schemas.microsoft.com/office/powerpoint/2010/main" val="371337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MOVE </a:t>
            </a:r>
            <a:r>
              <a:rPr lang="en-US" dirty="0"/>
              <a:t>LEFT</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49</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MOVE LEFT copies data into an alpha field, deleting any leading spaces so that the data is left-justified. Consider the following example:</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rgbClr val="FFFF00"/>
                </a:solidFill>
                <a:latin typeface="Bookman Old Style" panose="02050604050505020204" pitchFamily="18" charset="0"/>
              </a:rPr>
              <a:t>MOVE LEFT #LAST-NAME TO #LAST-NAME</a:t>
            </a:r>
          </a:p>
        </p:txBody>
      </p:sp>
    </p:spTree>
    <p:extLst>
      <p:ext uri="{BB962C8B-B14F-4D97-AF65-F5344CB8AC3E}">
        <p14:creationId xmlns:p14="http://schemas.microsoft.com/office/powerpoint/2010/main" val="238998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6472CC-314F-43AB-84FB-41FCED01767C}"/>
              </a:ext>
            </a:extLst>
          </p:cNvPr>
          <p:cNvSpPr>
            <a:spLocks noGrp="1"/>
          </p:cNvSpPr>
          <p:nvPr>
            <p:ph type="title"/>
          </p:nvPr>
        </p:nvSpPr>
        <p:spPr>
          <a:xfrm>
            <a:off x="444500" y="542925"/>
            <a:ext cx="11214100" cy="535531"/>
          </a:xfrm>
        </p:spPr>
        <p:txBody>
          <a:bodyPr/>
          <a:lstStyle/>
          <a:p>
            <a:r>
              <a:rPr lang="en-US" dirty="0"/>
              <a:t>Natural Architecture</a:t>
            </a:r>
          </a:p>
        </p:txBody>
      </p:sp>
      <p:sp>
        <p:nvSpPr>
          <p:cNvPr id="15" name="Slide Number Placeholder 2">
            <a:extLst>
              <a:ext uri="{FF2B5EF4-FFF2-40B4-BE49-F238E27FC236}">
                <a16:creationId xmlns:a16="http://schemas.microsoft.com/office/drawing/2014/main" id="{382AC573-9DA6-4FEC-B2BC-B0365AD9A06C}"/>
              </a:ext>
            </a:extLst>
          </p:cNvPr>
          <p:cNvSpPr>
            <a:spLocks noGrp="1"/>
          </p:cNvSpPr>
          <p:nvPr>
            <p:ph type="sldNum" sz="quarter" idx="12"/>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5</a:t>
            </a:fld>
            <a:endParaRPr lang="en-US" noProof="0"/>
          </a:p>
        </p:txBody>
      </p:sp>
      <p:pic>
        <p:nvPicPr>
          <p:cNvPr id="8" name="Picture 7" descr="Diagram&#10;&#10;Description automatically generated">
            <a:extLst>
              <a:ext uri="{FF2B5EF4-FFF2-40B4-BE49-F238E27FC236}">
                <a16:creationId xmlns:a16="http://schemas.microsoft.com/office/drawing/2014/main" id="{EC4BB3A7-B2F4-4B3B-BDB0-86CC6E4BDEFD}"/>
              </a:ext>
            </a:extLst>
          </p:cNvPr>
          <p:cNvPicPr>
            <a:picLocks noChangeAspect="1"/>
          </p:cNvPicPr>
          <p:nvPr/>
        </p:nvPicPr>
        <p:blipFill>
          <a:blip r:embed="rId2"/>
          <a:stretch>
            <a:fillRect/>
          </a:stretch>
        </p:blipFill>
        <p:spPr>
          <a:xfrm>
            <a:off x="3653551" y="1825625"/>
            <a:ext cx="4794862" cy="4351338"/>
          </a:xfrm>
          <a:prstGeom prst="rect">
            <a:avLst/>
          </a:prstGeom>
          <a:noFill/>
        </p:spPr>
      </p:pic>
    </p:spTree>
    <p:extLst>
      <p:ext uri="{BB962C8B-B14F-4D97-AF65-F5344CB8AC3E}">
        <p14:creationId xmlns:p14="http://schemas.microsoft.com/office/powerpoint/2010/main" val="3991069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MOVE RIGHT</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50</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MOVE RIGHT copies data into an alpha field, inserting leading spaces as necessary so that the data is right justified. Consider the following example:</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rgbClr val="FFFF00"/>
                </a:solidFill>
                <a:latin typeface="Bookman Old Style" panose="02050604050505020204" pitchFamily="18" charset="0"/>
              </a:rPr>
              <a:t>MOVE RIGHT LAST-NAME TO #LAST-NAME</a:t>
            </a:r>
          </a:p>
        </p:txBody>
      </p:sp>
    </p:spTree>
    <p:extLst>
      <p:ext uri="{BB962C8B-B14F-4D97-AF65-F5344CB8AC3E}">
        <p14:creationId xmlns:p14="http://schemas.microsoft.com/office/powerpoint/2010/main" val="248492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MOVE </a:t>
            </a:r>
            <a:r>
              <a:rPr lang="en-US" dirty="0"/>
              <a:t>ALL</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51</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MOVE ALL fills the target variable with a literal string, repeated as necessary. Consider the following examples:</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rgbClr val="FFFF00"/>
                </a:solidFill>
                <a:latin typeface="Bookman Old Style" panose="02050604050505020204" pitchFamily="18" charset="0"/>
              </a:rPr>
              <a:t>MOVE ALL ‘?’ TO #LAST-NAME</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MOVE ALL H‘FF’ TO #MAX-KEY</a:t>
            </a:r>
          </a:p>
        </p:txBody>
      </p:sp>
    </p:spTree>
    <p:extLst>
      <p:ext uri="{BB962C8B-B14F-4D97-AF65-F5344CB8AC3E}">
        <p14:creationId xmlns:p14="http://schemas.microsoft.com/office/powerpoint/2010/main" val="382563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Manipulate Data – </a:t>
            </a:r>
            <a:r>
              <a:rPr lang="en-US" dirty="0"/>
              <a:t>COMPRESS</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52</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fontScale="85000" lnSpcReduction="20000"/>
          </a:bodyPr>
          <a:lstStyle/>
          <a:p>
            <a:pPr>
              <a:lnSpc>
                <a:spcPct val="90000"/>
              </a:lnSpc>
              <a:spcBef>
                <a:spcPts val="1000"/>
              </a:spcBef>
              <a:buClr>
                <a:schemeClr val="accent2"/>
              </a:buClr>
            </a:pPr>
            <a:r>
              <a:rPr lang="en-US" sz="2000" dirty="0">
                <a:solidFill>
                  <a:schemeClr val="bg1"/>
                </a:solidFill>
              </a:rPr>
              <a:t>COMPRESS joins 2 or more strings. Consider the following examples:</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rgbClr val="FFFF00"/>
                </a:solidFill>
                <a:latin typeface="Bookman Old Style" panose="02050604050505020204" pitchFamily="18" charset="0"/>
              </a:rPr>
              <a:t>DEFINE DATA</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LOCAL</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1 #ENJOY (A25) CONST&lt;‘WE HOPE YOU ENJOY’&gt;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1 #MESSAGE (A33)</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1 #PRODUCT-NAME (A25)</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END-DEFINE</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#PRODUCT-NAME := ‘PAYING TOO MUCH ATTENTION’</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COMPRESS #ENJOY #PRODUCT-NAME INTO #MESSAGE</a:t>
            </a:r>
          </a:p>
        </p:txBody>
      </p:sp>
    </p:spTree>
    <p:extLst>
      <p:ext uri="{BB962C8B-B14F-4D97-AF65-F5344CB8AC3E}">
        <p14:creationId xmlns:p14="http://schemas.microsoft.com/office/powerpoint/2010/main" val="25206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fontScale="90000"/>
          </a:bodyPr>
          <a:lstStyle/>
          <a:p>
            <a:r>
              <a:rPr lang="en-US" b="1" kern="1200" spc="-70" baseline="0" dirty="0">
                <a:latin typeface="+mj-lt"/>
                <a:ea typeface="+mj-ea"/>
                <a:cs typeface="+mj-cs"/>
              </a:rPr>
              <a:t>Natural Statement: Manipulate Data – </a:t>
            </a:r>
            <a:r>
              <a:rPr lang="en-US" dirty="0"/>
              <a:t>COMPRESS LEAVING NO SPACE</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53</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fontScale="55000" lnSpcReduction="20000"/>
          </a:bodyPr>
          <a:lstStyle/>
          <a:p>
            <a:pPr>
              <a:lnSpc>
                <a:spcPct val="90000"/>
              </a:lnSpc>
              <a:spcBef>
                <a:spcPts val="1000"/>
              </a:spcBef>
              <a:buClr>
                <a:schemeClr val="accent2"/>
              </a:buClr>
            </a:pPr>
            <a:r>
              <a:rPr lang="en-US" sz="2000" dirty="0">
                <a:solidFill>
                  <a:srgbClr val="FFFF00"/>
                </a:solidFill>
                <a:latin typeface="Bookman Old Style" panose="02050604050505020204" pitchFamily="18" charset="0"/>
              </a:rPr>
              <a:t>DEFINE DATA</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LOCAL</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1 #CLIENT-ID (N8)</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1 REDEFINE #CLIENT-ID</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2 #CLIENT-ID-ALPHA (A8)</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1 #DEPT-NBR (P1)</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1 #MESSAGE (A33)</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END-DEFINE</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#CLIENT-ID := 31722</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#DEPT-NBR := 4</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COMPRESS #DEPT-NBR ‘-’ #CLIENT-ID-ALPHA</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INTO #MESSAGE LEAVING NO SPACE</a:t>
            </a:r>
          </a:p>
          <a:p>
            <a:pPr>
              <a:lnSpc>
                <a:spcPct val="90000"/>
              </a:lnSpc>
              <a:spcBef>
                <a:spcPts val="1000"/>
              </a:spcBef>
              <a:buClr>
                <a:schemeClr val="accent2"/>
              </a:buClr>
            </a:pPr>
            <a:endParaRPr lang="en-US" sz="2000" dirty="0">
              <a:solidFill>
                <a:srgbClr val="FFFF00"/>
              </a:solidFill>
              <a:latin typeface="Bookman Old Style" panose="02050604050505020204" pitchFamily="18" charset="0"/>
            </a:endParaRPr>
          </a:p>
          <a:p>
            <a:pPr>
              <a:lnSpc>
                <a:spcPct val="90000"/>
              </a:lnSpc>
              <a:spcBef>
                <a:spcPts val="1000"/>
              </a:spcBef>
              <a:buClr>
                <a:schemeClr val="accent2"/>
              </a:buClr>
            </a:pPr>
            <a:r>
              <a:rPr lang="en-US" sz="2000" dirty="0">
                <a:solidFill>
                  <a:schemeClr val="bg1"/>
                </a:solidFill>
                <a:latin typeface="Bookman Old Style" panose="02050604050505020204" pitchFamily="18" charset="0"/>
              </a:rPr>
              <a:t>o/p: 4-00031722”</a:t>
            </a:r>
          </a:p>
        </p:txBody>
      </p:sp>
    </p:spTree>
    <p:extLst>
      <p:ext uri="{BB962C8B-B14F-4D97-AF65-F5344CB8AC3E}">
        <p14:creationId xmlns:p14="http://schemas.microsoft.com/office/powerpoint/2010/main" val="42445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EXAMINE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54</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EXAMINE REPLACE</a:t>
            </a:r>
          </a:p>
          <a:p>
            <a:pPr>
              <a:lnSpc>
                <a:spcPct val="90000"/>
              </a:lnSpc>
              <a:spcBef>
                <a:spcPts val="1000"/>
              </a:spcBef>
              <a:buClr>
                <a:schemeClr val="accent2"/>
              </a:buClr>
            </a:pPr>
            <a:r>
              <a:rPr lang="en-US" sz="2000" dirty="0">
                <a:solidFill>
                  <a:schemeClr val="bg1"/>
                </a:solidFill>
              </a:rPr>
              <a:t>EXAMINE DELETE</a:t>
            </a:r>
          </a:p>
          <a:p>
            <a:pPr>
              <a:lnSpc>
                <a:spcPct val="90000"/>
              </a:lnSpc>
              <a:spcBef>
                <a:spcPts val="1000"/>
              </a:spcBef>
              <a:buClr>
                <a:schemeClr val="accent2"/>
              </a:buClr>
            </a:pPr>
            <a:r>
              <a:rPr lang="en-US" sz="2000" dirty="0">
                <a:solidFill>
                  <a:schemeClr val="bg1"/>
                </a:solidFill>
              </a:rPr>
              <a:t>EXAMINE GIVING LENGTH</a:t>
            </a:r>
          </a:p>
          <a:p>
            <a:pPr>
              <a:lnSpc>
                <a:spcPct val="90000"/>
              </a:lnSpc>
              <a:spcBef>
                <a:spcPts val="1000"/>
              </a:spcBef>
              <a:buClr>
                <a:schemeClr val="accent2"/>
              </a:buClr>
            </a:pPr>
            <a:r>
              <a:rPr lang="en-US" sz="2000" dirty="0">
                <a:solidFill>
                  <a:schemeClr val="bg1"/>
                </a:solidFill>
              </a:rPr>
              <a:t>EXAMINE GIVING POSITION</a:t>
            </a:r>
          </a:p>
          <a:p>
            <a:pPr>
              <a:lnSpc>
                <a:spcPct val="90000"/>
              </a:lnSpc>
              <a:spcBef>
                <a:spcPts val="1000"/>
              </a:spcBef>
              <a:buClr>
                <a:schemeClr val="accent2"/>
              </a:buClr>
            </a:pPr>
            <a:r>
              <a:rPr lang="en-US" sz="2000" dirty="0">
                <a:solidFill>
                  <a:schemeClr val="bg1"/>
                </a:solidFill>
              </a:rPr>
              <a:t>EXAMINE GIVING INDEX</a:t>
            </a:r>
          </a:p>
          <a:p>
            <a:pPr>
              <a:lnSpc>
                <a:spcPct val="90000"/>
              </a:lnSpc>
              <a:spcBef>
                <a:spcPts val="1000"/>
              </a:spcBef>
              <a:buClr>
                <a:schemeClr val="accent2"/>
              </a:buClr>
            </a:pPr>
            <a:endParaRPr lang="en-US" sz="20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68101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EXAMINE REPLACE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55</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This statement will replace a specific filed mentioned in the statement.</a:t>
            </a:r>
          </a:p>
          <a:p>
            <a:pPr>
              <a:lnSpc>
                <a:spcPct val="90000"/>
              </a:lnSpc>
              <a:spcBef>
                <a:spcPts val="1000"/>
              </a:spcBef>
              <a:buClr>
                <a:schemeClr val="accent2"/>
              </a:buClr>
            </a:pPr>
            <a:r>
              <a:rPr lang="en-US" sz="2000" dirty="0">
                <a:solidFill>
                  <a:schemeClr val="bg1"/>
                </a:solidFill>
              </a:rPr>
              <a:t>REPLACE FIRST – To replace only first filed</a:t>
            </a:r>
          </a:p>
          <a:p>
            <a:pPr>
              <a:lnSpc>
                <a:spcPct val="90000"/>
              </a:lnSpc>
              <a:spcBef>
                <a:spcPts val="1000"/>
              </a:spcBef>
              <a:buClr>
                <a:schemeClr val="accent2"/>
              </a:buClr>
            </a:pPr>
            <a:r>
              <a:rPr lang="en-US" sz="2000" dirty="0">
                <a:solidFill>
                  <a:schemeClr val="bg1"/>
                </a:solidFill>
              </a:rPr>
              <a:t>E.g.</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#VAR := ‘EXAMINE CONCEPT IS VERY TOUGH”</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EXAMINE #VAR FOR ‘TOUGH’ REPLACE WITH ‘EASY’  </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EXAMINE #VAR FOR ‘TOUGH’ REPLACE FIRST WITH ‘EASY’</a:t>
            </a:r>
          </a:p>
          <a:p>
            <a:pPr>
              <a:lnSpc>
                <a:spcPct val="90000"/>
              </a:lnSpc>
              <a:spcBef>
                <a:spcPts val="1000"/>
              </a:spcBef>
              <a:buClr>
                <a:schemeClr val="accent2"/>
              </a:buClr>
            </a:pPr>
            <a:endParaRPr lang="en-US" sz="2000" dirty="0">
              <a:solidFill>
                <a:schemeClr val="bg1"/>
              </a:solidFill>
              <a:latin typeface="Bookman Old Style" panose="02050604050505020204" pitchFamily="18" charset="0"/>
            </a:endParaRPr>
          </a:p>
          <a:p>
            <a:pPr>
              <a:lnSpc>
                <a:spcPct val="90000"/>
              </a:lnSpc>
              <a:spcBef>
                <a:spcPts val="1000"/>
              </a:spcBef>
              <a:buClr>
                <a:schemeClr val="accent2"/>
              </a:buClr>
            </a:pPr>
            <a:r>
              <a:rPr lang="en-US" sz="2000" dirty="0">
                <a:solidFill>
                  <a:schemeClr val="bg1"/>
                </a:solidFill>
              </a:rPr>
              <a:t>Result : ‘EXAMINE CONCEPT IS VERY EASY’</a:t>
            </a:r>
          </a:p>
          <a:p>
            <a:pPr>
              <a:lnSpc>
                <a:spcPct val="90000"/>
              </a:lnSpc>
              <a:spcBef>
                <a:spcPts val="1000"/>
              </a:spcBef>
              <a:buClr>
                <a:schemeClr val="accent2"/>
              </a:buClr>
            </a:pPr>
            <a:endParaRPr lang="en-US" sz="20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14454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EXAMINE DELETE</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56</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This statement used to delete a specific string from the variable.	</a:t>
            </a:r>
          </a:p>
          <a:p>
            <a:pPr>
              <a:lnSpc>
                <a:spcPct val="90000"/>
              </a:lnSpc>
              <a:spcBef>
                <a:spcPts val="1000"/>
              </a:spcBef>
              <a:buClr>
                <a:schemeClr val="accent2"/>
              </a:buClr>
            </a:pPr>
            <a:r>
              <a:rPr lang="en-US" sz="2000" dirty="0">
                <a:solidFill>
                  <a:schemeClr val="bg1"/>
                </a:solidFill>
              </a:rPr>
              <a:t>DELETE FIRST – To delete only first filed</a:t>
            </a:r>
          </a:p>
          <a:p>
            <a:pPr>
              <a:lnSpc>
                <a:spcPct val="90000"/>
              </a:lnSpc>
              <a:spcBef>
                <a:spcPts val="1000"/>
              </a:spcBef>
              <a:buClr>
                <a:schemeClr val="accent2"/>
              </a:buClr>
            </a:pPr>
            <a:r>
              <a:rPr lang="en-US" sz="2000" dirty="0">
                <a:solidFill>
                  <a:schemeClr val="bg1"/>
                </a:solidFill>
              </a:rPr>
              <a:t>E.g.</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#VAR := ‘EXAMINE CONCEPT IS VERY EASY”</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EXAMINE #VAR FOR ‘VERY’  DELETE   </a:t>
            </a:r>
          </a:p>
          <a:p>
            <a:pPr>
              <a:lnSpc>
                <a:spcPct val="90000"/>
              </a:lnSpc>
              <a:spcBef>
                <a:spcPts val="1000"/>
              </a:spcBef>
              <a:buClr>
                <a:schemeClr val="accent2"/>
              </a:buClr>
            </a:pPr>
            <a:endParaRPr lang="en-US" sz="2000" dirty="0">
              <a:solidFill>
                <a:schemeClr val="bg1"/>
              </a:solidFill>
              <a:latin typeface="Bookman Old Style" panose="02050604050505020204" pitchFamily="18" charset="0"/>
            </a:endParaRPr>
          </a:p>
          <a:p>
            <a:pPr>
              <a:lnSpc>
                <a:spcPct val="90000"/>
              </a:lnSpc>
              <a:spcBef>
                <a:spcPts val="1000"/>
              </a:spcBef>
              <a:buClr>
                <a:schemeClr val="accent2"/>
              </a:buClr>
            </a:pPr>
            <a:r>
              <a:rPr lang="en-US" sz="2000" dirty="0">
                <a:solidFill>
                  <a:schemeClr val="bg1"/>
                </a:solidFill>
              </a:rPr>
              <a:t>Result: ‘EXAMINE CONCEPT IS EASY’</a:t>
            </a:r>
          </a:p>
          <a:p>
            <a:pPr>
              <a:lnSpc>
                <a:spcPct val="90000"/>
              </a:lnSpc>
              <a:spcBef>
                <a:spcPts val="1000"/>
              </a:spcBef>
              <a:buClr>
                <a:schemeClr val="accent2"/>
              </a:buClr>
            </a:pPr>
            <a:endParaRPr lang="en-US" sz="20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17940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fontScale="90000"/>
          </a:bodyPr>
          <a:lstStyle/>
          <a:p>
            <a:r>
              <a:rPr lang="en-US" b="1" kern="1200" spc="-70" baseline="0" dirty="0">
                <a:latin typeface="+mj-lt"/>
                <a:ea typeface="+mj-ea"/>
                <a:cs typeface="+mj-cs"/>
              </a:rPr>
              <a:t>Natural Statement: EXAMINE </a:t>
            </a:r>
            <a:r>
              <a:rPr lang="en-US" dirty="0"/>
              <a:t>GIVING LENGHT/INDEX/POSITION</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57</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EXAMINE GIVING LENGTH statement will give the length of a string.</a:t>
            </a:r>
          </a:p>
          <a:p>
            <a:pPr>
              <a:lnSpc>
                <a:spcPct val="90000"/>
              </a:lnSpc>
              <a:spcBef>
                <a:spcPts val="1000"/>
              </a:spcBef>
              <a:buClr>
                <a:schemeClr val="accent2"/>
              </a:buClr>
            </a:pPr>
            <a:r>
              <a:rPr lang="en-US" sz="2000" dirty="0">
                <a:solidFill>
                  <a:schemeClr val="bg1"/>
                </a:solidFill>
              </a:rPr>
              <a:t>The EXAMINE GIVING LENGTH give the updated result if it is using with EXAMINE DELETE statement. </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chemeClr val="bg1"/>
                </a:solidFill>
              </a:rPr>
              <a:t>EXAMINE GIVING POSITION find the past of the string and returns the position of the first character.	 </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chemeClr val="bg1"/>
                </a:solidFill>
              </a:rPr>
              <a:t>EXAMINE GIVING INDEX using with an ARRAY filed. It find a specified value within an array and returns the index num.</a:t>
            </a:r>
          </a:p>
          <a:p>
            <a:pPr>
              <a:lnSpc>
                <a:spcPct val="90000"/>
              </a:lnSpc>
              <a:spcBef>
                <a:spcPts val="1000"/>
              </a:spcBef>
              <a:buClr>
                <a:schemeClr val="accent2"/>
              </a:buClr>
            </a:pPr>
            <a:endParaRPr lang="en-US" sz="20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6935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fontScale="90000"/>
          </a:bodyPr>
          <a:lstStyle/>
          <a:p>
            <a:r>
              <a:rPr lang="en-US" b="1" kern="1200" spc="-70" baseline="0" dirty="0">
                <a:latin typeface="+mj-lt"/>
                <a:ea typeface="+mj-ea"/>
                <a:cs typeface="+mj-cs"/>
              </a:rPr>
              <a:t>Natural Statement: EXAMINE </a:t>
            </a:r>
            <a:r>
              <a:rPr lang="en-US" dirty="0"/>
              <a:t>GIVING LENGHT/INDEX/POSITION</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58</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VAR := ‘THIS IS AN EXAMPLE OF EXAMINE’</a:t>
            </a:r>
          </a:p>
          <a:p>
            <a:pPr>
              <a:lnSpc>
                <a:spcPct val="90000"/>
              </a:lnSpc>
              <a:spcBef>
                <a:spcPts val="1000"/>
              </a:spcBef>
              <a:buClr>
                <a:schemeClr val="accent2"/>
              </a:buClr>
            </a:pPr>
            <a:r>
              <a:rPr lang="en-US" sz="2000" dirty="0">
                <a:solidFill>
                  <a:schemeClr val="bg1"/>
                </a:solidFill>
              </a:rPr>
              <a:t>     #ARRAY (A2/1:5) CONST &lt;‘AA’, ‘BB’, ‘CC’, ‘DD’, ‘EE’&gt;</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rgbClr val="FFFF00"/>
                </a:solidFill>
                <a:latin typeface="Bookman Old Style" panose="02050604050505020204" pitchFamily="18" charset="0"/>
              </a:rPr>
              <a:t>EXAMINE #VAR FOR ‘E’ GIVING LENGTH IN #LENGTH</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EXAMINE #VAR FOR ‘E’ DELETE GIVING LENGTH IN #LENGTH</a:t>
            </a:r>
          </a:p>
          <a:p>
            <a:pPr>
              <a:lnSpc>
                <a:spcPct val="90000"/>
              </a:lnSpc>
              <a:spcBef>
                <a:spcPts val="1000"/>
              </a:spcBef>
              <a:buClr>
                <a:schemeClr val="accent2"/>
              </a:buClr>
            </a:pPr>
            <a:endParaRPr lang="en-US" sz="2000" dirty="0">
              <a:solidFill>
                <a:srgbClr val="FFFF00"/>
              </a:solidFill>
              <a:latin typeface="Bookman Old Style" panose="02050604050505020204" pitchFamily="18" charset="0"/>
            </a:endParaRP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EXAMINE #VAR FOR ‘EXAMPLE’ GIVING POSITION IN #POSITION</a:t>
            </a:r>
          </a:p>
          <a:p>
            <a:pPr>
              <a:lnSpc>
                <a:spcPct val="90000"/>
              </a:lnSpc>
              <a:spcBef>
                <a:spcPts val="1000"/>
              </a:spcBef>
              <a:buClr>
                <a:schemeClr val="accent2"/>
              </a:buClr>
            </a:pPr>
            <a:endParaRPr lang="en-US" sz="2000" dirty="0">
              <a:solidFill>
                <a:srgbClr val="FFFF00"/>
              </a:solidFill>
              <a:latin typeface="Bookman Old Style" panose="02050604050505020204" pitchFamily="18" charset="0"/>
            </a:endParaRPr>
          </a:p>
          <a:p>
            <a:pPr>
              <a:lnSpc>
                <a:spcPct val="90000"/>
              </a:lnSpc>
              <a:spcBef>
                <a:spcPts val="1000"/>
              </a:spcBef>
              <a:buClr>
                <a:schemeClr val="accent2"/>
              </a:buClr>
            </a:pPr>
            <a:r>
              <a:rPr lang="en-US" sz="2000" dirty="0">
                <a:solidFill>
                  <a:srgbClr val="FFFF00"/>
                </a:solidFill>
                <a:latin typeface="Bookman Old Style" panose="02050604050505020204" pitchFamily="18" charset="0"/>
              </a:rPr>
              <a:t>EXAMINE #ARRAY(*) FOR ‘BB’ GIVING INDEX IN #INDEX</a:t>
            </a:r>
          </a:p>
          <a:p>
            <a:pPr>
              <a:lnSpc>
                <a:spcPct val="90000"/>
              </a:lnSpc>
              <a:spcBef>
                <a:spcPts val="1000"/>
              </a:spcBef>
              <a:buClr>
                <a:schemeClr val="accent2"/>
              </a:buClr>
            </a:pPr>
            <a:endParaRPr lang="en-US" sz="20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232513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EXAMINE </a:t>
            </a:r>
            <a:r>
              <a:rPr lang="en-US" dirty="0"/>
              <a:t>FULL</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59</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If FULL is not specified, trailing blanks in the operand will be ignored. If FULL is specified for an operand, the entire value, including trailing blanks, will be processed. </a:t>
            </a:r>
          </a:p>
          <a:p>
            <a:pPr>
              <a:lnSpc>
                <a:spcPct val="90000"/>
              </a:lnSpc>
              <a:spcBef>
                <a:spcPts val="1000"/>
              </a:spcBef>
              <a:buClr>
                <a:schemeClr val="accent2"/>
              </a:buClr>
            </a:pPr>
            <a:r>
              <a:rPr lang="en-US" sz="2000" dirty="0">
                <a:solidFill>
                  <a:schemeClr val="bg1"/>
                </a:solidFill>
              </a:rPr>
              <a:t>Basically, FULL means trailing blanks count.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Define Data Local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01 #array (A5/1:10)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01 #index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end-define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move '12345' to #array(1)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move '34567' to #array(2) </a:t>
            </a:r>
            <a:br>
              <a:rPr lang="en-US" sz="2000" dirty="0">
                <a:solidFill>
                  <a:srgbClr val="FFFF00"/>
                </a:solidFill>
                <a:latin typeface="Bookman Old Style" panose="02050604050505020204" pitchFamily="18" charset="0"/>
              </a:rPr>
            </a:b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examine full #array(*) for " " giving index in #index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write #index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end </a:t>
            </a:r>
          </a:p>
          <a:p>
            <a:pPr>
              <a:lnSpc>
                <a:spcPct val="90000"/>
              </a:lnSpc>
              <a:spcBef>
                <a:spcPts val="1000"/>
              </a:spcBef>
              <a:buClr>
                <a:schemeClr val="accent2"/>
              </a:buClr>
            </a:pPr>
            <a:r>
              <a:rPr lang="en-US" sz="2000" dirty="0">
                <a:solidFill>
                  <a:schemeClr val="bg1"/>
                </a:solidFill>
              </a:rPr>
              <a:t>Result : 3 where it finds first blank occurrence</a:t>
            </a:r>
          </a:p>
          <a:p>
            <a:pPr>
              <a:lnSpc>
                <a:spcPct val="90000"/>
              </a:lnSpc>
              <a:spcBef>
                <a:spcPts val="1000"/>
              </a:spcBef>
              <a:buClr>
                <a:schemeClr val="accent2"/>
              </a:buClr>
            </a:pPr>
            <a:endParaRPr lang="en-US" sz="20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07692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6472CC-314F-43AB-84FB-41FCED01767C}"/>
              </a:ext>
            </a:extLst>
          </p:cNvPr>
          <p:cNvSpPr>
            <a:spLocks noGrp="1"/>
          </p:cNvSpPr>
          <p:nvPr>
            <p:ph type="title"/>
          </p:nvPr>
        </p:nvSpPr>
        <p:spPr>
          <a:xfrm>
            <a:off x="444500" y="542925"/>
            <a:ext cx="11214100" cy="535531"/>
          </a:xfrm>
        </p:spPr>
        <p:txBody>
          <a:bodyPr/>
          <a:lstStyle/>
          <a:p>
            <a:r>
              <a:rPr lang="en-US" dirty="0"/>
              <a:t>Natural Main menu</a:t>
            </a:r>
          </a:p>
        </p:txBody>
      </p:sp>
      <p:sp>
        <p:nvSpPr>
          <p:cNvPr id="15" name="Slide Number Placeholder 2">
            <a:extLst>
              <a:ext uri="{FF2B5EF4-FFF2-40B4-BE49-F238E27FC236}">
                <a16:creationId xmlns:a16="http://schemas.microsoft.com/office/drawing/2014/main" id="{382AC573-9DA6-4FEC-B2BC-B0365AD9A06C}"/>
              </a:ext>
            </a:extLst>
          </p:cNvPr>
          <p:cNvSpPr>
            <a:spLocks noGrp="1"/>
          </p:cNvSpPr>
          <p:nvPr>
            <p:ph type="sldNum" sz="quarter" idx="12"/>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6</a:t>
            </a:fld>
            <a:endParaRPr lang="en-US" noProof="0"/>
          </a:p>
        </p:txBody>
      </p:sp>
      <p:pic>
        <p:nvPicPr>
          <p:cNvPr id="5" name="Picture 4" descr="Graphical user interface, text, application&#10;&#10;Description automatically generated">
            <a:extLst>
              <a:ext uri="{FF2B5EF4-FFF2-40B4-BE49-F238E27FC236}">
                <a16:creationId xmlns:a16="http://schemas.microsoft.com/office/drawing/2014/main" id="{A21E3C4F-BA6D-434A-BC01-9ADFDE0A19F7}"/>
              </a:ext>
            </a:extLst>
          </p:cNvPr>
          <p:cNvPicPr>
            <a:picLocks noChangeAspect="1"/>
          </p:cNvPicPr>
          <p:nvPr/>
        </p:nvPicPr>
        <p:blipFill>
          <a:blip r:embed="rId2"/>
          <a:stretch>
            <a:fillRect/>
          </a:stretch>
        </p:blipFill>
        <p:spPr>
          <a:xfrm>
            <a:off x="1990724" y="1149985"/>
            <a:ext cx="8210550" cy="4305935"/>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3C5119C7-A133-44B7-A15A-08ECED68DD9A}"/>
              </a:ext>
            </a:extLst>
          </p:cNvPr>
          <p:cNvPicPr>
            <a:picLocks noChangeAspect="1"/>
          </p:cNvPicPr>
          <p:nvPr/>
        </p:nvPicPr>
        <p:blipFill>
          <a:blip r:embed="rId3"/>
          <a:stretch>
            <a:fillRect/>
          </a:stretch>
        </p:blipFill>
        <p:spPr>
          <a:xfrm>
            <a:off x="1990724" y="5455920"/>
            <a:ext cx="8210549" cy="1257300"/>
          </a:xfrm>
          <a:prstGeom prst="rect">
            <a:avLst/>
          </a:prstGeom>
        </p:spPr>
      </p:pic>
    </p:spTree>
    <p:extLst>
      <p:ext uri="{BB962C8B-B14F-4D97-AF65-F5344CB8AC3E}">
        <p14:creationId xmlns:p14="http://schemas.microsoft.com/office/powerpoint/2010/main" val="12628588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EXAMINE </a:t>
            </a:r>
            <a:r>
              <a:rPr lang="en-US" dirty="0"/>
              <a:t>FULL</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60</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1 #A (A10) INIT &lt;'AB C'&gt;</a:t>
            </a:r>
            <a:br>
              <a:rPr lang="en-US" sz="2000" dirty="0">
                <a:solidFill>
                  <a:schemeClr val="bg1"/>
                </a:solidFill>
              </a:rPr>
            </a:br>
            <a:br>
              <a:rPr lang="en-US" sz="2000" dirty="0">
                <a:solidFill>
                  <a:schemeClr val="bg1"/>
                </a:solidFill>
              </a:rPr>
            </a:br>
            <a:r>
              <a:rPr lang="en-US" sz="2000" dirty="0">
                <a:solidFill>
                  <a:srgbClr val="FFFF00"/>
                </a:solidFill>
                <a:latin typeface="Bookman Old Style" panose="02050604050505020204" pitchFamily="18" charset="0"/>
              </a:rPr>
              <a:t>EXAMINE #A FOR ' ' GIVING NUMBER #N </a:t>
            </a:r>
          </a:p>
          <a:p>
            <a:pPr>
              <a:lnSpc>
                <a:spcPct val="90000"/>
              </a:lnSpc>
              <a:spcBef>
                <a:spcPts val="1000"/>
              </a:spcBef>
              <a:buClr>
                <a:schemeClr val="accent2"/>
              </a:buClr>
            </a:pPr>
            <a:r>
              <a:rPr lang="en-US" sz="2000" dirty="0">
                <a:solidFill>
                  <a:schemeClr val="bg1"/>
                </a:solidFill>
              </a:rPr>
              <a:t>   Result : 1</a:t>
            </a:r>
            <a:br>
              <a:rPr lang="en-US" sz="2000" dirty="0">
                <a:solidFill>
                  <a:schemeClr val="bg1"/>
                </a:solidFill>
              </a:rPr>
            </a:br>
            <a:br>
              <a:rPr lang="en-US" sz="2000" dirty="0">
                <a:solidFill>
                  <a:schemeClr val="bg1"/>
                </a:solidFill>
              </a:rPr>
            </a:br>
            <a:r>
              <a:rPr lang="en-US" sz="2000" dirty="0">
                <a:solidFill>
                  <a:srgbClr val="FFFF00"/>
                </a:solidFill>
                <a:latin typeface="Bookman Old Style" panose="02050604050505020204" pitchFamily="18" charset="0"/>
              </a:rPr>
              <a:t>EXAMINE FULL #A FOR ' ' GIVING NUMBER #N</a:t>
            </a:r>
          </a:p>
          <a:p>
            <a:pPr>
              <a:lnSpc>
                <a:spcPct val="90000"/>
              </a:lnSpc>
              <a:spcBef>
                <a:spcPts val="1000"/>
              </a:spcBef>
              <a:buClr>
                <a:schemeClr val="accent2"/>
              </a:buClr>
            </a:pPr>
            <a:r>
              <a:rPr lang="en-US" sz="2000" dirty="0">
                <a:solidFill>
                  <a:schemeClr val="bg1"/>
                </a:solidFill>
              </a:rPr>
              <a:t>   Result : 7</a:t>
            </a:r>
            <a:endParaRPr lang="en-US" sz="20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405233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EXAMINE </a:t>
            </a:r>
            <a:r>
              <a:rPr lang="en-US" dirty="0"/>
              <a:t>FULL</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61</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fontScale="85000" lnSpcReduction="20000"/>
          </a:bodyPr>
          <a:lstStyle/>
          <a:p>
            <a:pPr>
              <a:lnSpc>
                <a:spcPct val="90000"/>
              </a:lnSpc>
              <a:spcBef>
                <a:spcPts val="1000"/>
              </a:spcBef>
              <a:buClr>
                <a:schemeClr val="accent2"/>
              </a:buClr>
            </a:pPr>
            <a:r>
              <a:rPr lang="en-US" sz="2000" dirty="0">
                <a:solidFill>
                  <a:schemeClr val="bg1"/>
                </a:solidFill>
              </a:rPr>
              <a:t>#A (A30) INIT &lt;'LOOKING FOR WORDS THAT END IN R'&gt;</a:t>
            </a:r>
            <a:br>
              <a:rPr lang="en-US" sz="2000" dirty="0">
                <a:solidFill>
                  <a:schemeClr val="bg1"/>
                </a:solidFill>
              </a:rPr>
            </a:b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1) EXAMINE #A FOR 'R ' GIVING NUMBER #N     </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Result : 3</a:t>
            </a:r>
            <a:br>
              <a:rPr lang="en-US" sz="2000" dirty="0">
                <a:solidFill>
                  <a:srgbClr val="FFFF00"/>
                </a:solidFill>
                <a:latin typeface="Bookman Old Style" panose="02050604050505020204" pitchFamily="18" charset="0"/>
              </a:rPr>
            </a:b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   2) EXAMINE #A FOR FULL 'R ' GIVING NUMBER #N </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Result : 1</a:t>
            </a:r>
            <a:br>
              <a:rPr lang="en-US" sz="2000" dirty="0">
                <a:solidFill>
                  <a:srgbClr val="FFFF00"/>
                </a:solidFill>
                <a:latin typeface="Bookman Old Style" panose="02050604050505020204" pitchFamily="18" charset="0"/>
              </a:rPr>
            </a:br>
            <a:endParaRPr lang="en-US" sz="2000" dirty="0">
              <a:solidFill>
                <a:srgbClr val="FFFF00"/>
              </a:solidFill>
              <a:latin typeface="Bookman Old Style" panose="02050604050505020204" pitchFamily="18" charset="0"/>
            </a:endParaRP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3) EXAMINE FULL #A FOR FULL 'R ' GIVING NUMBER #N </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Result : 2</a:t>
            </a:r>
          </a:p>
          <a:p>
            <a:pPr>
              <a:lnSpc>
                <a:spcPct val="90000"/>
              </a:lnSpc>
              <a:spcBef>
                <a:spcPts val="1000"/>
              </a:spcBef>
              <a:buClr>
                <a:schemeClr val="accent2"/>
              </a:buClr>
            </a:pPr>
            <a:br>
              <a:rPr lang="en-US" sz="2000" dirty="0">
                <a:solidFill>
                  <a:schemeClr val="bg1"/>
                </a:solidFill>
              </a:rPr>
            </a:br>
            <a:endParaRPr lang="en-US" sz="2000" dirty="0">
              <a:solidFill>
                <a:schemeClr val="bg1"/>
              </a:solidFill>
            </a:endParaRPr>
          </a:p>
          <a:p>
            <a:pPr>
              <a:lnSpc>
                <a:spcPct val="90000"/>
              </a:lnSpc>
              <a:spcBef>
                <a:spcPts val="1000"/>
              </a:spcBef>
              <a:buClr>
                <a:schemeClr val="accent2"/>
              </a:buClr>
            </a:pPr>
            <a:r>
              <a:rPr lang="en-US" sz="2000" dirty="0">
                <a:solidFill>
                  <a:schemeClr val="bg1"/>
                </a:solidFill>
              </a:rPr>
              <a:t>1) without the word FULL before 'R ' this is looking for R's.</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chemeClr val="bg1"/>
                </a:solidFill>
              </a:rPr>
              <a:t>2) with the word FULL, this is looking for 'R '. HOWEVER, without the word FULL before #A, the final R (which does have a blank, actually a bunch of them, after the R) does not count</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chemeClr val="bg1"/>
                </a:solidFill>
              </a:rPr>
              <a:t>3) with both FULLs, the final R counts</a:t>
            </a:r>
          </a:p>
        </p:txBody>
      </p:sp>
    </p:spTree>
    <p:extLst>
      <p:ext uri="{BB962C8B-B14F-4D97-AF65-F5344CB8AC3E}">
        <p14:creationId xmlns:p14="http://schemas.microsoft.com/office/powerpoint/2010/main" val="294330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EDITED MASK</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62</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chemeClr val="bg1"/>
                </a:solidFill>
              </a:rPr>
              <a:t>Edit Mask is used to format a data.</a:t>
            </a:r>
          </a:p>
          <a:p>
            <a:pPr>
              <a:lnSpc>
                <a:spcPct val="90000"/>
              </a:lnSpc>
              <a:spcBef>
                <a:spcPts val="1000"/>
              </a:spcBef>
              <a:buClr>
                <a:schemeClr val="accent2"/>
              </a:buClr>
            </a:pPr>
            <a:r>
              <a:rPr lang="en-US" sz="2000" dirty="0">
                <a:solidFill>
                  <a:schemeClr val="bg1"/>
                </a:solidFill>
              </a:rPr>
              <a:t>MOVE EDITED allows you to format data using edit masks.</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chemeClr val="bg1"/>
                </a:solidFill>
              </a:rPr>
              <a:t>1. MOVE EDITED operand1 TO operand2 (EM=value)</a:t>
            </a:r>
            <a:br>
              <a:rPr lang="en-US" sz="2000" dirty="0">
                <a:solidFill>
                  <a:schemeClr val="bg1"/>
                </a:solidFill>
              </a:rPr>
            </a:br>
            <a:r>
              <a:rPr lang="en-US" sz="2000" dirty="0">
                <a:solidFill>
                  <a:schemeClr val="bg1"/>
                </a:solidFill>
              </a:rPr>
              <a:t>2. MOVE EDITED operand1 (EM=value) TO operand2 </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chemeClr val="bg1"/>
                </a:solidFill>
              </a:rPr>
              <a:t>Statement 1 is a ‘De edit’ statement, that takes operand1 and removes the editing characters in the edit mask to create operand2.</a:t>
            </a:r>
          </a:p>
          <a:p>
            <a:pPr>
              <a:lnSpc>
                <a:spcPct val="90000"/>
              </a:lnSpc>
              <a:spcBef>
                <a:spcPts val="1000"/>
              </a:spcBef>
              <a:buClr>
                <a:schemeClr val="accent2"/>
              </a:buClr>
            </a:pPr>
            <a:endParaRPr lang="en-US" sz="2000" dirty="0">
              <a:solidFill>
                <a:schemeClr val="bg1"/>
              </a:solidFill>
            </a:endParaRPr>
          </a:p>
          <a:p>
            <a:pPr>
              <a:lnSpc>
                <a:spcPct val="90000"/>
              </a:lnSpc>
              <a:spcBef>
                <a:spcPts val="1000"/>
              </a:spcBef>
              <a:buClr>
                <a:schemeClr val="accent2"/>
              </a:buClr>
            </a:pPr>
            <a:r>
              <a:rPr lang="en-US" sz="2000" dirty="0">
                <a:solidFill>
                  <a:schemeClr val="bg1"/>
                </a:solidFill>
              </a:rPr>
              <a:t>Statement2 takes the operand1 and applied the specific edit mask to create operand2.</a:t>
            </a:r>
          </a:p>
          <a:p>
            <a:pPr>
              <a:lnSpc>
                <a:spcPct val="90000"/>
              </a:lnSpc>
              <a:spcBef>
                <a:spcPts val="1000"/>
              </a:spcBef>
              <a:buClr>
                <a:schemeClr val="accent2"/>
              </a:buClr>
            </a:pPr>
            <a:endParaRPr lang="en-US" sz="2000" dirty="0">
              <a:solidFill>
                <a:schemeClr val="bg1"/>
              </a:solidFill>
            </a:endParaRPr>
          </a:p>
        </p:txBody>
      </p:sp>
    </p:spTree>
    <p:extLst>
      <p:ext uri="{BB962C8B-B14F-4D97-AF65-F5344CB8AC3E}">
        <p14:creationId xmlns:p14="http://schemas.microsoft.com/office/powerpoint/2010/main" val="59797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EDITED MASK</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63</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fontScale="92500" lnSpcReduction="10000"/>
          </a:bodyPr>
          <a:lstStyle/>
          <a:p>
            <a:pPr>
              <a:lnSpc>
                <a:spcPct val="90000"/>
              </a:lnSpc>
              <a:spcBef>
                <a:spcPts val="1000"/>
              </a:spcBef>
              <a:buClr>
                <a:schemeClr val="accent2"/>
              </a:buClr>
            </a:pPr>
            <a:r>
              <a:rPr lang="en-US" sz="2000" dirty="0">
                <a:solidFill>
                  <a:srgbClr val="FFFF00"/>
                </a:solidFill>
                <a:latin typeface="Bookman Old Style" panose="02050604050505020204" pitchFamily="18" charset="0"/>
              </a:rPr>
              <a:t>DEFINE DATA LOCAL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1 #DAT (N8)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1 REDEFINE #DAT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  2 #DAT-A (A8)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1 #DAT-A-10 (A10)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1 #DATE (D)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END-DEFINE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#DAT := 20090729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MOVE EDITED #DAT-A TO #DATE (EM=YYYYMMDD)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MOVE EDITED #DATE (EM=YYYY/MM/DD) TO #DAT-A-10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END  </a:t>
            </a:r>
            <a:br>
              <a:rPr lang="en-US" sz="2000" dirty="0">
                <a:solidFill>
                  <a:srgbClr val="FFFF00"/>
                </a:solidFill>
                <a:latin typeface="Bookman Old Style" panose="02050604050505020204" pitchFamily="18" charset="0"/>
              </a:rPr>
            </a:br>
            <a:r>
              <a:rPr lang="en-US" sz="2000" dirty="0">
                <a:solidFill>
                  <a:srgbClr val="FFFF00"/>
                </a:solidFill>
                <a:latin typeface="Bookman Old Style" panose="02050604050505020204" pitchFamily="18" charset="0"/>
              </a:rPr>
              <a: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MOVE *DATX TO #DAT-A –- (MM/DD/YY)</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MOVE EDITED #DAT-A TO #DATE(EM=MM/YY//DD)</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MOVE EDITED #DATE(EM=MM/DD/YYYY) TO #DAT-A-10</a:t>
            </a:r>
          </a:p>
          <a:p>
            <a:pPr>
              <a:lnSpc>
                <a:spcPct val="90000"/>
              </a:lnSpc>
              <a:spcBef>
                <a:spcPts val="1000"/>
              </a:spcBef>
              <a:buClr>
                <a:schemeClr val="accent2"/>
              </a:buClr>
            </a:pPr>
            <a:endParaRPr lang="en-US" sz="2000" dirty="0">
              <a:solidFill>
                <a:schemeClr val="bg1"/>
              </a:solidFill>
            </a:endParaRPr>
          </a:p>
        </p:txBody>
      </p:sp>
    </p:spTree>
    <p:extLst>
      <p:ext uri="{BB962C8B-B14F-4D97-AF65-F5344CB8AC3E}">
        <p14:creationId xmlns:p14="http://schemas.microsoft.com/office/powerpoint/2010/main" val="75208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EDITED MASK</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64</a:t>
            </a:fld>
            <a:endParaRPr lang="en-US"/>
          </a:p>
        </p:txBody>
      </p:sp>
      <p:sp>
        <p:nvSpPr>
          <p:cNvPr id="3" name="TextBox 2">
            <a:extLst>
              <a:ext uri="{FF2B5EF4-FFF2-40B4-BE49-F238E27FC236}">
                <a16:creationId xmlns:a16="http://schemas.microsoft.com/office/drawing/2014/main" id="{C41A39AA-8670-4564-B974-BD51571108BE}"/>
              </a:ext>
            </a:extLst>
          </p:cNvPr>
          <p:cNvSpPr txBox="1"/>
          <p:nvPr/>
        </p:nvSpPr>
        <p:spPr>
          <a:xfrm>
            <a:off x="443365" y="1517715"/>
            <a:ext cx="11301595" cy="4659248"/>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2000" dirty="0">
                <a:solidFill>
                  <a:srgbClr val="FFFF00"/>
                </a:solidFill>
                <a:latin typeface="Bookman Old Style" panose="02050604050505020204" pitchFamily="18" charset="0"/>
              </a:rPr>
              <a:t>DEFINE DATA LOCAL</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01 #N1 (N7.3) INIT &lt;-123456.789&gt;</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01 #A (A40) </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END-DEFINE</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MOVE EDITED #N1(EM=+ZZZZZZ999.99) TO #A</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WRITE #A</a:t>
            </a:r>
          </a:p>
          <a:p>
            <a:pPr>
              <a:lnSpc>
                <a:spcPct val="90000"/>
              </a:lnSpc>
              <a:spcBef>
                <a:spcPts val="1000"/>
              </a:spcBef>
              <a:buClr>
                <a:schemeClr val="accent2"/>
              </a:buClr>
            </a:pPr>
            <a:r>
              <a:rPr lang="en-US" sz="2000" dirty="0">
                <a:solidFill>
                  <a:srgbClr val="FFFF00"/>
                </a:solidFill>
                <a:latin typeface="Bookman Old Style" panose="02050604050505020204" pitchFamily="18" charset="0"/>
              </a:rPr>
              <a:t>   END</a:t>
            </a:r>
          </a:p>
          <a:p>
            <a:pPr>
              <a:lnSpc>
                <a:spcPct val="90000"/>
              </a:lnSpc>
              <a:spcBef>
                <a:spcPts val="1000"/>
              </a:spcBef>
              <a:buClr>
                <a:schemeClr val="accent2"/>
              </a:buClr>
            </a:pPr>
            <a:endParaRPr lang="en-US" sz="2000" dirty="0">
              <a:solidFill>
                <a:schemeClr val="bg1"/>
              </a:solidFill>
            </a:endParaRPr>
          </a:p>
        </p:txBody>
      </p:sp>
    </p:spTree>
    <p:extLst>
      <p:ext uri="{BB962C8B-B14F-4D97-AF65-F5344CB8AC3E}">
        <p14:creationId xmlns:p14="http://schemas.microsoft.com/office/powerpoint/2010/main" val="304131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EDITED MASK</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65</a:t>
            </a:fld>
            <a:endParaRPr lang="en-US"/>
          </a:p>
        </p:txBody>
      </p:sp>
      <p:pic>
        <p:nvPicPr>
          <p:cNvPr id="5" name="Picture 4"/>
          <p:cNvPicPr>
            <a:picLocks noChangeAspect="1"/>
          </p:cNvPicPr>
          <p:nvPr/>
        </p:nvPicPr>
        <p:blipFill>
          <a:blip r:embed="rId2"/>
          <a:stretch>
            <a:fillRect/>
          </a:stretch>
        </p:blipFill>
        <p:spPr>
          <a:xfrm>
            <a:off x="2341109" y="1322746"/>
            <a:ext cx="6647770" cy="5357454"/>
          </a:xfrm>
          <a:prstGeom prst="rect">
            <a:avLst/>
          </a:prstGeom>
        </p:spPr>
      </p:pic>
    </p:spTree>
    <p:extLst>
      <p:ext uri="{BB962C8B-B14F-4D97-AF65-F5344CB8AC3E}">
        <p14:creationId xmlns:p14="http://schemas.microsoft.com/office/powerpoint/2010/main" val="272656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71500"/>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EDITED MASK</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66</a:t>
            </a:fld>
            <a:endParaRPr lang="en-US"/>
          </a:p>
        </p:txBody>
      </p:sp>
      <p:pic>
        <p:nvPicPr>
          <p:cNvPr id="3" name="Picture 2"/>
          <p:cNvPicPr>
            <a:picLocks noChangeAspect="1"/>
          </p:cNvPicPr>
          <p:nvPr/>
        </p:nvPicPr>
        <p:blipFill>
          <a:blip r:embed="rId2"/>
          <a:stretch>
            <a:fillRect/>
          </a:stretch>
        </p:blipFill>
        <p:spPr>
          <a:xfrm>
            <a:off x="2755263" y="1200263"/>
            <a:ext cx="5278394" cy="5404643"/>
          </a:xfrm>
          <a:prstGeom prst="rect">
            <a:avLst/>
          </a:prstGeom>
        </p:spPr>
      </p:pic>
    </p:spTree>
    <p:extLst>
      <p:ext uri="{BB962C8B-B14F-4D97-AF65-F5344CB8AC3E}">
        <p14:creationId xmlns:p14="http://schemas.microsoft.com/office/powerpoint/2010/main" val="95034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 IF</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67</a:t>
            </a:fld>
            <a:endParaRPr lang="en-US"/>
          </a:p>
        </p:txBody>
      </p:sp>
      <p:pic>
        <p:nvPicPr>
          <p:cNvPr id="6" name="Picture 5" descr="Text&#10;&#10;Description automatically generated">
            <a:extLst>
              <a:ext uri="{FF2B5EF4-FFF2-40B4-BE49-F238E27FC236}">
                <a16:creationId xmlns:a16="http://schemas.microsoft.com/office/drawing/2014/main" id="{004229CD-75A0-44D1-9755-12319ABAC21E}"/>
              </a:ext>
            </a:extLst>
          </p:cNvPr>
          <p:cNvPicPr>
            <a:picLocks noChangeAspect="1"/>
          </p:cNvPicPr>
          <p:nvPr/>
        </p:nvPicPr>
        <p:blipFill>
          <a:blip r:embed="rId2"/>
          <a:stretch>
            <a:fillRect/>
          </a:stretch>
        </p:blipFill>
        <p:spPr>
          <a:xfrm>
            <a:off x="4110087" y="2413199"/>
            <a:ext cx="7548513" cy="2641979"/>
          </a:xfrm>
          <a:prstGeom prst="rect">
            <a:avLst/>
          </a:prstGeom>
          <a:noFill/>
        </p:spPr>
      </p:pic>
      <p:sp>
        <p:nvSpPr>
          <p:cNvPr id="3" name="TextBox 2">
            <a:extLst>
              <a:ext uri="{FF2B5EF4-FFF2-40B4-BE49-F238E27FC236}">
                <a16:creationId xmlns:a16="http://schemas.microsoft.com/office/drawing/2014/main" id="{54C98CC8-A26F-423D-998A-C34458C31A62}"/>
              </a:ext>
            </a:extLst>
          </p:cNvPr>
          <p:cNvSpPr txBox="1"/>
          <p:nvPr/>
        </p:nvSpPr>
        <p:spPr>
          <a:xfrm>
            <a:off x="443366" y="1444649"/>
            <a:ext cx="3365063" cy="4579079"/>
          </a:xfrm>
          <a:prstGeom prst="rect">
            <a:avLst/>
          </a:prstGeom>
        </p:spPr>
        <p:txBody>
          <a:bodyPr vert="horz" lIns="91440" tIns="45720" rIns="91440" bIns="45720" rtlCol="0">
            <a:normAutofit/>
          </a:bodyPr>
          <a:lstStyle/>
          <a:p>
            <a:pPr algn="just">
              <a:lnSpc>
                <a:spcPct val="90000"/>
              </a:lnSpc>
              <a:spcBef>
                <a:spcPts val="1000"/>
              </a:spcBef>
              <a:buClr>
                <a:schemeClr val="accent2"/>
              </a:buClr>
            </a:pPr>
            <a:r>
              <a:rPr lang="en-US" sz="1600" kern="1200" dirty="0">
                <a:solidFill>
                  <a:schemeClr val="bg1"/>
                </a:solidFill>
                <a:latin typeface="+mn-lt"/>
                <a:ea typeface="+mn-ea"/>
                <a:cs typeface="+mn-cs"/>
              </a:rPr>
              <a:t>IF allows you to conditionally execute one or more statements. The statements to be executed immediately follow the IF and terminate with END-IF. By using an ELSE clause, you can execute statements if the condition is false.</a:t>
            </a:r>
          </a:p>
        </p:txBody>
      </p:sp>
    </p:spTree>
    <p:extLst>
      <p:ext uri="{BB962C8B-B14F-4D97-AF65-F5344CB8AC3E}">
        <p14:creationId xmlns:p14="http://schemas.microsoft.com/office/powerpoint/2010/main" val="2529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a:t>Natural Statement: Flow Control - IF</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68</a:t>
            </a:fld>
            <a:endParaRPr lang="en-US"/>
          </a:p>
        </p:txBody>
      </p:sp>
      <p:pic>
        <p:nvPicPr>
          <p:cNvPr id="7" name="Picture 6" descr="Table&#10;&#10;Description automatically generated">
            <a:extLst>
              <a:ext uri="{FF2B5EF4-FFF2-40B4-BE49-F238E27FC236}">
                <a16:creationId xmlns:a16="http://schemas.microsoft.com/office/drawing/2014/main" id="{39C8716F-8E72-415F-89C5-4B872E6B38EF}"/>
              </a:ext>
            </a:extLst>
          </p:cNvPr>
          <p:cNvPicPr>
            <a:picLocks noChangeAspect="1"/>
          </p:cNvPicPr>
          <p:nvPr/>
        </p:nvPicPr>
        <p:blipFill>
          <a:blip r:embed="rId2"/>
          <a:stretch>
            <a:fillRect/>
          </a:stretch>
        </p:blipFill>
        <p:spPr>
          <a:xfrm>
            <a:off x="1335087" y="1148556"/>
            <a:ext cx="8142288" cy="4071144"/>
          </a:xfrm>
          <a:prstGeom prst="rect">
            <a:avLst/>
          </a:prstGeom>
          <a:noFill/>
        </p:spPr>
      </p:pic>
      <p:pic>
        <p:nvPicPr>
          <p:cNvPr id="9" name="Picture 8" descr="Table&#10;&#10;Description automatically generated">
            <a:extLst>
              <a:ext uri="{FF2B5EF4-FFF2-40B4-BE49-F238E27FC236}">
                <a16:creationId xmlns:a16="http://schemas.microsoft.com/office/drawing/2014/main" id="{D73B088B-AAE6-48F9-BFFB-2B3A918064A7}"/>
              </a:ext>
            </a:extLst>
          </p:cNvPr>
          <p:cNvPicPr>
            <a:picLocks noChangeAspect="1"/>
          </p:cNvPicPr>
          <p:nvPr/>
        </p:nvPicPr>
        <p:blipFill>
          <a:blip r:embed="rId3"/>
          <a:stretch>
            <a:fillRect/>
          </a:stretch>
        </p:blipFill>
        <p:spPr>
          <a:xfrm>
            <a:off x="1335086" y="5202237"/>
            <a:ext cx="8142287" cy="1295400"/>
          </a:xfrm>
          <a:prstGeom prst="rect">
            <a:avLst/>
          </a:prstGeom>
        </p:spPr>
      </p:pic>
    </p:spTree>
    <p:extLst>
      <p:ext uri="{BB962C8B-B14F-4D97-AF65-F5344CB8AC3E}">
        <p14:creationId xmlns:p14="http://schemas.microsoft.com/office/powerpoint/2010/main" val="52564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NESTED IF</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69</a:t>
            </a:fld>
            <a:endParaRPr lang="en-US"/>
          </a:p>
        </p:txBody>
      </p:sp>
      <p:pic>
        <p:nvPicPr>
          <p:cNvPr id="5" name="Picture 4"/>
          <p:cNvPicPr>
            <a:picLocks noChangeAspect="1"/>
          </p:cNvPicPr>
          <p:nvPr/>
        </p:nvPicPr>
        <p:blipFill>
          <a:blip r:embed="rId2"/>
          <a:stretch>
            <a:fillRect/>
          </a:stretch>
        </p:blipFill>
        <p:spPr>
          <a:xfrm>
            <a:off x="1094014" y="1420560"/>
            <a:ext cx="9748157" cy="5259640"/>
          </a:xfrm>
          <a:prstGeom prst="rect">
            <a:avLst/>
          </a:prstGeom>
        </p:spPr>
      </p:pic>
    </p:spTree>
    <p:extLst>
      <p:ext uri="{BB962C8B-B14F-4D97-AF65-F5344CB8AC3E}">
        <p14:creationId xmlns:p14="http://schemas.microsoft.com/office/powerpoint/2010/main" val="264894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Program editors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7</a:t>
            </a:fld>
            <a:endParaRPr lang="en-US"/>
          </a:p>
        </p:txBody>
      </p:sp>
      <p:pic>
        <p:nvPicPr>
          <p:cNvPr id="9" name="Picture 8" descr="Table&#10;&#10;Description automatically generated">
            <a:extLst>
              <a:ext uri="{FF2B5EF4-FFF2-40B4-BE49-F238E27FC236}">
                <a16:creationId xmlns:a16="http://schemas.microsoft.com/office/drawing/2014/main" id="{B6B38BDD-DD3D-4894-8092-C32CD904B735}"/>
              </a:ext>
            </a:extLst>
          </p:cNvPr>
          <p:cNvPicPr>
            <a:picLocks noChangeAspect="1"/>
          </p:cNvPicPr>
          <p:nvPr/>
        </p:nvPicPr>
        <p:blipFill>
          <a:blip r:embed="rId2"/>
          <a:stretch>
            <a:fillRect/>
          </a:stretch>
        </p:blipFill>
        <p:spPr>
          <a:xfrm>
            <a:off x="5004420" y="1444649"/>
            <a:ext cx="5759847" cy="4579079"/>
          </a:xfrm>
          <a:prstGeom prst="rect">
            <a:avLst/>
          </a:prstGeom>
          <a:noFill/>
        </p:spPr>
      </p:pic>
      <p:sp>
        <p:nvSpPr>
          <p:cNvPr id="8" name="Text Placeholder 7">
            <a:extLst>
              <a:ext uri="{FF2B5EF4-FFF2-40B4-BE49-F238E27FC236}">
                <a16:creationId xmlns:a16="http://schemas.microsoft.com/office/drawing/2014/main" id="{47DC4E62-1A34-4F98-A451-214F1808519C}"/>
              </a:ext>
            </a:extLst>
          </p:cNvPr>
          <p:cNvSpPr>
            <a:spLocks noGrp="1"/>
          </p:cNvSpPr>
          <p:nvPr>
            <p:ph type="body" sz="half" idx="2"/>
          </p:nvPr>
        </p:nvSpPr>
        <p:spPr>
          <a:xfrm>
            <a:off x="443366" y="1444649"/>
            <a:ext cx="3365063" cy="4579079"/>
          </a:xfrm>
        </p:spPr>
        <p:txBody>
          <a:bodyPr>
            <a:normAutofit/>
          </a:bodyPr>
          <a:lstStyle/>
          <a:p>
            <a:r>
              <a:rPr lang="en-US" dirty="0"/>
              <a:t>Types of module:</a:t>
            </a:r>
            <a:endParaRPr lang="en-US"/>
          </a:p>
          <a:p>
            <a:pPr lvl="1"/>
            <a:r>
              <a:rPr lang="en-US" sz="1600">
                <a:solidFill>
                  <a:schemeClr val="bg1"/>
                </a:solidFill>
              </a:rPr>
              <a:t>Program</a:t>
            </a:r>
          </a:p>
          <a:p>
            <a:pPr lvl="1"/>
            <a:r>
              <a:rPr lang="en-US" sz="1600">
                <a:solidFill>
                  <a:schemeClr val="bg1"/>
                </a:solidFill>
              </a:rPr>
              <a:t>Subprogram</a:t>
            </a:r>
          </a:p>
          <a:p>
            <a:pPr lvl="1"/>
            <a:r>
              <a:rPr lang="en-US" sz="1600">
                <a:solidFill>
                  <a:schemeClr val="bg1"/>
                </a:solidFill>
              </a:rPr>
              <a:t>Subroutine</a:t>
            </a:r>
          </a:p>
          <a:p>
            <a:pPr lvl="1"/>
            <a:r>
              <a:rPr lang="en-US" sz="1600" err="1">
                <a:solidFill>
                  <a:schemeClr val="bg1"/>
                </a:solidFill>
              </a:rPr>
              <a:t>Copycode</a:t>
            </a:r>
            <a:endParaRPr lang="en-US" sz="1600">
              <a:solidFill>
                <a:schemeClr val="bg1"/>
              </a:solidFill>
            </a:endParaRPr>
          </a:p>
          <a:p>
            <a:pPr lvl="1"/>
            <a:r>
              <a:rPr lang="en-US" sz="1600" err="1">
                <a:solidFill>
                  <a:schemeClr val="bg1"/>
                </a:solidFill>
              </a:rPr>
              <a:t>Helproutine</a:t>
            </a:r>
            <a:endParaRPr lang="en-US" sz="1600">
              <a:solidFill>
                <a:schemeClr val="bg1"/>
              </a:solidFill>
            </a:endParaRPr>
          </a:p>
          <a:p>
            <a:endParaRPr lang="en-US" dirty="0"/>
          </a:p>
          <a:p>
            <a:endParaRPr lang="en-US" dirty="0"/>
          </a:p>
        </p:txBody>
      </p:sp>
    </p:spTree>
    <p:extLst>
      <p:ext uri="{BB962C8B-B14F-4D97-AF65-F5344CB8AC3E}">
        <p14:creationId xmlns:p14="http://schemas.microsoft.com/office/powerpoint/2010/main" val="94665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DECIDE ON</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70</a:t>
            </a:fld>
            <a:endParaRPr lang="en-US"/>
          </a:p>
        </p:txBody>
      </p:sp>
      <p:sp>
        <p:nvSpPr>
          <p:cNvPr id="3" name="TextBox 2"/>
          <p:cNvSpPr txBox="1"/>
          <p:nvPr/>
        </p:nvSpPr>
        <p:spPr>
          <a:xfrm>
            <a:off x="922564" y="1853293"/>
            <a:ext cx="10817679" cy="646331"/>
          </a:xfrm>
          <a:prstGeom prst="rect">
            <a:avLst/>
          </a:prstGeom>
          <a:noFill/>
        </p:spPr>
        <p:txBody>
          <a:bodyPr wrap="square" rtlCol="0">
            <a:spAutoFit/>
          </a:bodyPr>
          <a:lstStyle/>
          <a:p>
            <a:r>
              <a:rPr lang="en-US" dirty="0">
                <a:solidFill>
                  <a:schemeClr val="bg1"/>
                </a:solidFill>
              </a:rPr>
              <a:t>DECIDE ON allows you to list possible values for a field and to specify different actions for each value, in a very readable way. DECIDE ON statements terminate with END-DECIDE.</a:t>
            </a:r>
            <a:endParaRPr lang="en-IN" dirty="0">
              <a:solidFill>
                <a:schemeClr val="bg1"/>
              </a:solidFill>
            </a:endParaRPr>
          </a:p>
        </p:txBody>
      </p:sp>
      <p:pic>
        <p:nvPicPr>
          <p:cNvPr id="6" name="Picture 5"/>
          <p:cNvPicPr>
            <a:picLocks noChangeAspect="1"/>
          </p:cNvPicPr>
          <p:nvPr/>
        </p:nvPicPr>
        <p:blipFill>
          <a:blip r:embed="rId2"/>
          <a:stretch>
            <a:fillRect/>
          </a:stretch>
        </p:blipFill>
        <p:spPr>
          <a:xfrm>
            <a:off x="1967593" y="2544772"/>
            <a:ext cx="7576457" cy="3770303"/>
          </a:xfrm>
          <a:prstGeom prst="rect">
            <a:avLst/>
          </a:prstGeom>
        </p:spPr>
      </p:pic>
    </p:spTree>
    <p:extLst>
      <p:ext uri="{BB962C8B-B14F-4D97-AF65-F5344CB8AC3E}">
        <p14:creationId xmlns:p14="http://schemas.microsoft.com/office/powerpoint/2010/main" val="294340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DECIDE ON</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71</a:t>
            </a:fld>
            <a:endParaRPr lang="en-US"/>
          </a:p>
        </p:txBody>
      </p:sp>
      <p:sp>
        <p:nvSpPr>
          <p:cNvPr id="3" name="TextBox 2"/>
          <p:cNvSpPr txBox="1"/>
          <p:nvPr/>
        </p:nvSpPr>
        <p:spPr>
          <a:xfrm>
            <a:off x="922564" y="1853293"/>
            <a:ext cx="10817679" cy="2308324"/>
          </a:xfrm>
          <a:prstGeom prst="rect">
            <a:avLst/>
          </a:prstGeom>
          <a:noFill/>
        </p:spPr>
        <p:txBody>
          <a:bodyPr wrap="square" rtlCol="0">
            <a:spAutoFit/>
          </a:bodyPr>
          <a:lstStyle/>
          <a:p>
            <a:r>
              <a:rPr lang="en-US" dirty="0">
                <a:solidFill>
                  <a:schemeClr val="bg1"/>
                </a:solidFill>
              </a:rPr>
              <a:t>Multiple values can be specified in a single VALUE clause, for example:</a:t>
            </a:r>
          </a:p>
          <a:p>
            <a:endParaRPr lang="en-US" dirty="0">
              <a:solidFill>
                <a:schemeClr val="bg1"/>
              </a:solidFill>
            </a:endParaRPr>
          </a:p>
          <a:p>
            <a:r>
              <a:rPr lang="en-IN" dirty="0">
                <a:solidFill>
                  <a:schemeClr val="bg1"/>
                </a:solidFill>
              </a:rPr>
              <a:t>VALUE 1, 5, 7:10</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 NONE clause is mandatory to specify an action for an undocumented value.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Since a NONE clause is mandatory, it is sometimes necessary to specify a “null” action. This is done using an IGNORE statement.</a:t>
            </a:r>
            <a:endParaRPr lang="en-IN" dirty="0">
              <a:solidFill>
                <a:schemeClr val="bg1"/>
              </a:solidFill>
            </a:endParaRPr>
          </a:p>
        </p:txBody>
      </p:sp>
    </p:spTree>
    <p:extLst>
      <p:ext uri="{BB962C8B-B14F-4D97-AF65-F5344CB8AC3E}">
        <p14:creationId xmlns:p14="http://schemas.microsoft.com/office/powerpoint/2010/main" val="197656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DECIDE FOR</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72</a:t>
            </a:fld>
            <a:endParaRPr lang="en-US"/>
          </a:p>
        </p:txBody>
      </p:sp>
      <p:sp>
        <p:nvSpPr>
          <p:cNvPr id="3" name="TextBox 2"/>
          <p:cNvSpPr txBox="1"/>
          <p:nvPr/>
        </p:nvSpPr>
        <p:spPr>
          <a:xfrm>
            <a:off x="922564" y="1853293"/>
            <a:ext cx="10817679" cy="646331"/>
          </a:xfrm>
          <a:prstGeom prst="rect">
            <a:avLst/>
          </a:prstGeom>
          <a:noFill/>
        </p:spPr>
        <p:txBody>
          <a:bodyPr wrap="square" rtlCol="0">
            <a:spAutoFit/>
          </a:bodyPr>
          <a:lstStyle/>
          <a:p>
            <a:r>
              <a:rPr lang="en-US" dirty="0">
                <a:solidFill>
                  <a:schemeClr val="bg1"/>
                </a:solidFill>
              </a:rPr>
              <a:t>DECIDE FOR allows you to list possible conditions and to specify different actions for each condition.</a:t>
            </a:r>
          </a:p>
          <a:p>
            <a:r>
              <a:rPr lang="en-US" dirty="0">
                <a:solidFill>
                  <a:schemeClr val="bg1"/>
                </a:solidFill>
              </a:rPr>
              <a:t>DECIDE FOR statements terminate with END-DECIDE.</a:t>
            </a:r>
            <a:endParaRPr lang="en-IN" dirty="0">
              <a:solidFill>
                <a:schemeClr val="bg1"/>
              </a:solidFill>
            </a:endParaRPr>
          </a:p>
        </p:txBody>
      </p:sp>
      <p:pic>
        <p:nvPicPr>
          <p:cNvPr id="5" name="Picture 4"/>
          <p:cNvPicPr>
            <a:picLocks noChangeAspect="1"/>
          </p:cNvPicPr>
          <p:nvPr/>
        </p:nvPicPr>
        <p:blipFill>
          <a:blip r:embed="rId2"/>
          <a:stretch>
            <a:fillRect/>
          </a:stretch>
        </p:blipFill>
        <p:spPr>
          <a:xfrm>
            <a:off x="1764168" y="2499624"/>
            <a:ext cx="7935006" cy="3613563"/>
          </a:xfrm>
          <a:prstGeom prst="rect">
            <a:avLst/>
          </a:prstGeom>
        </p:spPr>
      </p:pic>
    </p:spTree>
    <p:extLst>
      <p:ext uri="{BB962C8B-B14F-4D97-AF65-F5344CB8AC3E}">
        <p14:creationId xmlns:p14="http://schemas.microsoft.com/office/powerpoint/2010/main" val="41738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DECIDE FOR</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73</a:t>
            </a:fld>
            <a:endParaRPr lang="en-US"/>
          </a:p>
        </p:txBody>
      </p:sp>
      <p:sp>
        <p:nvSpPr>
          <p:cNvPr id="3" name="TextBox 2"/>
          <p:cNvSpPr txBox="1"/>
          <p:nvPr/>
        </p:nvSpPr>
        <p:spPr>
          <a:xfrm>
            <a:off x="922564" y="1853293"/>
            <a:ext cx="10817679" cy="2308324"/>
          </a:xfrm>
          <a:prstGeom prst="rect">
            <a:avLst/>
          </a:prstGeom>
          <a:noFill/>
        </p:spPr>
        <p:txBody>
          <a:bodyPr wrap="square" rtlCol="0">
            <a:spAutoFit/>
          </a:bodyPr>
          <a:lstStyle/>
          <a:p>
            <a:r>
              <a:rPr lang="en-US" dirty="0">
                <a:solidFill>
                  <a:schemeClr val="bg1"/>
                </a:solidFill>
              </a:rPr>
              <a:t>Unlike a DECIDE ON statement where one field is referenced and the actions vary by the value of the</a:t>
            </a:r>
          </a:p>
          <a:p>
            <a:r>
              <a:rPr lang="en-US" dirty="0">
                <a:solidFill>
                  <a:schemeClr val="bg1"/>
                </a:solidFill>
              </a:rPr>
              <a:t>field, a DECIDE FOR statement is much more flexible. Each condition within the DECIDE can</a:t>
            </a:r>
          </a:p>
          <a:p>
            <a:r>
              <a:rPr lang="en-US" dirty="0">
                <a:solidFill>
                  <a:schemeClr val="bg1"/>
                </a:solidFill>
              </a:rPr>
              <a:t>reference any field.</a:t>
            </a:r>
          </a:p>
          <a:p>
            <a:endParaRPr lang="en-US" dirty="0">
              <a:solidFill>
                <a:schemeClr val="bg1"/>
              </a:solidFill>
            </a:endParaRPr>
          </a:p>
          <a:p>
            <a:r>
              <a:rPr lang="en-US" dirty="0">
                <a:solidFill>
                  <a:schemeClr val="bg1"/>
                </a:solidFill>
              </a:rPr>
              <a:t>In a DECIDE FOR statement the sequence of conditions is very significant. Conditions are evaluated</a:t>
            </a:r>
          </a:p>
          <a:p>
            <a:r>
              <a:rPr lang="en-US" dirty="0">
                <a:solidFill>
                  <a:schemeClr val="bg1"/>
                </a:solidFill>
              </a:rPr>
              <a:t>sequentially, i.e. from the top down.</a:t>
            </a:r>
          </a:p>
          <a:p>
            <a:endParaRPr lang="en-US" dirty="0">
              <a:solidFill>
                <a:schemeClr val="bg1"/>
              </a:solidFill>
            </a:endParaRPr>
          </a:p>
          <a:p>
            <a:r>
              <a:rPr lang="en-US" dirty="0">
                <a:solidFill>
                  <a:schemeClr val="bg1"/>
                </a:solidFill>
              </a:rPr>
              <a:t>* The WHEN NONE clause is mandatory.</a:t>
            </a:r>
            <a:endParaRPr lang="en-IN" dirty="0">
              <a:solidFill>
                <a:schemeClr val="bg1"/>
              </a:solidFill>
            </a:endParaRPr>
          </a:p>
        </p:txBody>
      </p:sp>
    </p:spTree>
    <p:extLst>
      <p:ext uri="{BB962C8B-B14F-4D97-AF65-F5344CB8AC3E}">
        <p14:creationId xmlns:p14="http://schemas.microsoft.com/office/powerpoint/2010/main" val="73100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DECIDE FOR EVERY</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74</a:t>
            </a:fld>
            <a:endParaRPr lang="en-US"/>
          </a:p>
        </p:txBody>
      </p:sp>
      <p:pic>
        <p:nvPicPr>
          <p:cNvPr id="6" name="Picture 5"/>
          <p:cNvPicPr>
            <a:picLocks noChangeAspect="1"/>
          </p:cNvPicPr>
          <p:nvPr/>
        </p:nvPicPr>
        <p:blipFill>
          <a:blip r:embed="rId2"/>
          <a:stretch>
            <a:fillRect/>
          </a:stretch>
        </p:blipFill>
        <p:spPr>
          <a:xfrm>
            <a:off x="963385" y="1747157"/>
            <a:ext cx="9856271" cy="4130177"/>
          </a:xfrm>
          <a:prstGeom prst="rect">
            <a:avLst/>
          </a:prstGeom>
        </p:spPr>
      </p:pic>
    </p:spTree>
    <p:extLst>
      <p:ext uri="{BB962C8B-B14F-4D97-AF65-F5344CB8AC3E}">
        <p14:creationId xmlns:p14="http://schemas.microsoft.com/office/powerpoint/2010/main" val="108322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fontScale="90000"/>
          </a:bodyPr>
          <a:lstStyle/>
          <a:p>
            <a:r>
              <a:rPr lang="en-US" b="1" kern="1200" spc="-70" baseline="0" dirty="0">
                <a:latin typeface="+mj-lt"/>
                <a:ea typeface="+mj-ea"/>
                <a:cs typeface="+mj-cs"/>
              </a:rPr>
              <a:t>Natural Statement: Flow Control –</a:t>
            </a:r>
            <a:r>
              <a:rPr lang="en-US" b="1" kern="1200" spc="-70" dirty="0">
                <a:latin typeface="+mj-lt"/>
                <a:ea typeface="+mj-ea"/>
                <a:cs typeface="+mj-cs"/>
              </a:rPr>
              <a:t> DECIDE FOR EVERY with ANY , ALL	</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75</a:t>
            </a:fld>
            <a:endParaRPr lang="en-US"/>
          </a:p>
        </p:txBody>
      </p:sp>
      <p:pic>
        <p:nvPicPr>
          <p:cNvPr id="3" name="Picture 2"/>
          <p:cNvPicPr>
            <a:picLocks noChangeAspect="1"/>
          </p:cNvPicPr>
          <p:nvPr/>
        </p:nvPicPr>
        <p:blipFill>
          <a:blip r:embed="rId2"/>
          <a:stretch>
            <a:fillRect/>
          </a:stretch>
        </p:blipFill>
        <p:spPr>
          <a:xfrm>
            <a:off x="1761131" y="1385225"/>
            <a:ext cx="8444225" cy="4758268"/>
          </a:xfrm>
          <a:prstGeom prst="rect">
            <a:avLst/>
          </a:prstGeom>
        </p:spPr>
      </p:pic>
    </p:spTree>
    <p:extLst>
      <p:ext uri="{BB962C8B-B14F-4D97-AF65-F5344CB8AC3E}">
        <p14:creationId xmlns:p14="http://schemas.microsoft.com/office/powerpoint/2010/main" val="242016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fontScale="90000"/>
          </a:bodyPr>
          <a:lstStyle/>
          <a:p>
            <a:r>
              <a:rPr lang="en-US" dirty="0"/>
              <a:t>Natural Statement: Flow Control – DECIDE FOR EVERY with ANY , ALL	</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76</a:t>
            </a:fld>
            <a:endParaRPr lang="en-US"/>
          </a:p>
        </p:txBody>
      </p:sp>
      <p:sp>
        <p:nvSpPr>
          <p:cNvPr id="3" name="TextBox 2"/>
          <p:cNvSpPr txBox="1"/>
          <p:nvPr/>
        </p:nvSpPr>
        <p:spPr>
          <a:xfrm>
            <a:off x="922564" y="1853293"/>
            <a:ext cx="10817679" cy="1477328"/>
          </a:xfrm>
          <a:prstGeom prst="rect">
            <a:avLst/>
          </a:prstGeom>
          <a:noFill/>
        </p:spPr>
        <p:txBody>
          <a:bodyPr wrap="square" rtlCol="0">
            <a:spAutoFit/>
          </a:bodyPr>
          <a:lstStyle/>
          <a:p>
            <a:r>
              <a:rPr lang="en-US" dirty="0">
                <a:solidFill>
                  <a:schemeClr val="bg1"/>
                </a:solidFill>
              </a:rPr>
              <a:t>Optionally, a WHEN ANY clause can be placed before the mandatory WHEN NONE clause. If</a:t>
            </a:r>
          </a:p>
          <a:p>
            <a:r>
              <a:rPr lang="en-US" dirty="0">
                <a:solidFill>
                  <a:schemeClr val="bg1"/>
                </a:solidFill>
              </a:rPr>
              <a:t>present, the specified actions will be taken if any of the preceding conditions are true.</a:t>
            </a:r>
          </a:p>
          <a:p>
            <a:endParaRPr lang="en-US" dirty="0">
              <a:solidFill>
                <a:schemeClr val="bg1"/>
              </a:solidFill>
            </a:endParaRPr>
          </a:p>
          <a:p>
            <a:r>
              <a:rPr lang="en-US" dirty="0">
                <a:solidFill>
                  <a:schemeClr val="bg1"/>
                </a:solidFill>
              </a:rPr>
              <a:t>Similarly, a WHEN ALL clause can optionally be placed before the mandatory WHEN NONE clause. If</a:t>
            </a:r>
          </a:p>
          <a:p>
            <a:r>
              <a:rPr lang="en-US" dirty="0">
                <a:solidFill>
                  <a:schemeClr val="bg1"/>
                </a:solidFill>
              </a:rPr>
              <a:t>present, the specified actions will be taken if all of the preceding conditions are true.</a:t>
            </a:r>
            <a:endParaRPr lang="en-IN" dirty="0">
              <a:solidFill>
                <a:schemeClr val="bg1"/>
              </a:solidFill>
            </a:endParaRPr>
          </a:p>
        </p:txBody>
      </p:sp>
    </p:spTree>
    <p:extLst>
      <p:ext uri="{BB962C8B-B14F-4D97-AF65-F5344CB8AC3E}">
        <p14:creationId xmlns:p14="http://schemas.microsoft.com/office/powerpoint/2010/main" val="3347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FOR</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77</a:t>
            </a:fld>
            <a:endParaRPr lang="en-US"/>
          </a:p>
        </p:txBody>
      </p:sp>
      <p:sp>
        <p:nvSpPr>
          <p:cNvPr id="3" name="TextBox 2"/>
          <p:cNvSpPr txBox="1"/>
          <p:nvPr/>
        </p:nvSpPr>
        <p:spPr>
          <a:xfrm>
            <a:off x="922564" y="1853293"/>
            <a:ext cx="10817679" cy="923330"/>
          </a:xfrm>
          <a:prstGeom prst="rect">
            <a:avLst/>
          </a:prstGeom>
          <a:noFill/>
        </p:spPr>
        <p:txBody>
          <a:bodyPr wrap="square" rtlCol="0">
            <a:spAutoFit/>
          </a:bodyPr>
          <a:lstStyle/>
          <a:p>
            <a:pPr algn="just"/>
            <a:r>
              <a:rPr lang="en-US" dirty="0">
                <a:solidFill>
                  <a:schemeClr val="bg1"/>
                </a:solidFill>
              </a:rPr>
              <a:t>FOR automatically increments (or decrements) a control variable which can be used by logic contained inside the associated processing loop. The top of the loop is marked by the FOR statement, the bottom is marked by END-FOR.</a:t>
            </a:r>
            <a:endParaRPr lang="en-IN" dirty="0">
              <a:solidFill>
                <a:schemeClr val="bg1"/>
              </a:solidFill>
            </a:endParaRPr>
          </a:p>
        </p:txBody>
      </p:sp>
      <p:pic>
        <p:nvPicPr>
          <p:cNvPr id="6" name="Picture 5"/>
          <p:cNvPicPr>
            <a:picLocks noChangeAspect="1"/>
          </p:cNvPicPr>
          <p:nvPr/>
        </p:nvPicPr>
        <p:blipFill>
          <a:blip r:embed="rId2"/>
          <a:stretch>
            <a:fillRect/>
          </a:stretch>
        </p:blipFill>
        <p:spPr>
          <a:xfrm>
            <a:off x="2088696" y="3124200"/>
            <a:ext cx="7639050" cy="3190875"/>
          </a:xfrm>
          <a:prstGeom prst="rect">
            <a:avLst/>
          </a:prstGeom>
        </p:spPr>
      </p:pic>
    </p:spTree>
    <p:extLst>
      <p:ext uri="{BB962C8B-B14F-4D97-AF65-F5344CB8AC3E}">
        <p14:creationId xmlns:p14="http://schemas.microsoft.com/office/powerpoint/2010/main" val="26683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FOR</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78</a:t>
            </a:fld>
            <a:endParaRPr lang="en-US"/>
          </a:p>
        </p:txBody>
      </p:sp>
      <p:sp>
        <p:nvSpPr>
          <p:cNvPr id="3" name="TextBox 2"/>
          <p:cNvSpPr txBox="1"/>
          <p:nvPr/>
        </p:nvSpPr>
        <p:spPr>
          <a:xfrm>
            <a:off x="922564" y="1853293"/>
            <a:ext cx="10817679" cy="1754326"/>
          </a:xfrm>
          <a:prstGeom prst="rect">
            <a:avLst/>
          </a:prstGeom>
          <a:noFill/>
        </p:spPr>
        <p:txBody>
          <a:bodyPr wrap="square" rtlCol="0">
            <a:spAutoFit/>
          </a:bodyPr>
          <a:lstStyle/>
          <a:p>
            <a:pPr algn="just"/>
            <a:r>
              <a:rPr lang="en-US" dirty="0">
                <a:solidFill>
                  <a:schemeClr val="bg1"/>
                </a:solidFill>
              </a:rPr>
              <a:t>By default the control variable is incremented by 1. It can be incremented by a different number, or</a:t>
            </a:r>
          </a:p>
          <a:p>
            <a:pPr algn="just"/>
            <a:r>
              <a:rPr lang="en-US" dirty="0">
                <a:solidFill>
                  <a:schemeClr val="bg1"/>
                </a:solidFill>
              </a:rPr>
              <a:t>decremented: Consider the following examples:</a:t>
            </a:r>
          </a:p>
          <a:p>
            <a:pPr algn="just"/>
            <a:endParaRPr lang="en-US" dirty="0">
              <a:solidFill>
                <a:schemeClr val="bg1"/>
              </a:solidFill>
            </a:endParaRPr>
          </a:p>
          <a:p>
            <a:r>
              <a:rPr lang="en-US" dirty="0">
                <a:solidFill>
                  <a:srgbClr val="FFFF00"/>
                </a:solidFill>
                <a:latin typeface="Bookman Old Style" panose="02050604050505020204" pitchFamily="18" charset="0"/>
              </a:rPr>
              <a:t>FOR #ODD-INDEX = 1 TO 99 </a:t>
            </a:r>
            <a:r>
              <a:rPr lang="en-US" b="1" dirty="0">
                <a:solidFill>
                  <a:srgbClr val="FFFF00"/>
                </a:solidFill>
                <a:latin typeface="Bookman Old Style" panose="02050604050505020204" pitchFamily="18" charset="0"/>
              </a:rPr>
              <a:t>STEP 2</a:t>
            </a:r>
          </a:p>
          <a:p>
            <a:endParaRPr lang="en-US" b="1" dirty="0">
              <a:solidFill>
                <a:srgbClr val="FFFF00"/>
              </a:solidFill>
              <a:latin typeface="Bookman Old Style" panose="02050604050505020204" pitchFamily="18" charset="0"/>
            </a:endParaRPr>
          </a:p>
          <a:p>
            <a:r>
              <a:rPr lang="en-US" dirty="0">
                <a:solidFill>
                  <a:srgbClr val="FFFF00"/>
                </a:solidFill>
                <a:latin typeface="Bookman Old Style" panose="02050604050505020204" pitchFamily="18" charset="0"/>
              </a:rPr>
              <a:t>FOR #DOWN-INDEX = 99 TO 1 </a:t>
            </a:r>
            <a:r>
              <a:rPr lang="en-US" b="1" dirty="0">
                <a:solidFill>
                  <a:srgbClr val="FFFF00"/>
                </a:solidFill>
                <a:latin typeface="Bookman Old Style" panose="02050604050505020204" pitchFamily="18" charset="0"/>
              </a:rPr>
              <a:t>STEP -1</a:t>
            </a:r>
            <a:endParaRPr lang="en-IN" dirty="0">
              <a:solidFill>
                <a:srgbClr val="FFFF00"/>
              </a:solidFill>
              <a:latin typeface="Bookman Old Style" panose="02050604050505020204" pitchFamily="18" charset="0"/>
            </a:endParaRPr>
          </a:p>
        </p:txBody>
      </p:sp>
    </p:spTree>
    <p:extLst>
      <p:ext uri="{BB962C8B-B14F-4D97-AF65-F5344CB8AC3E}">
        <p14:creationId xmlns:p14="http://schemas.microsoft.com/office/powerpoint/2010/main" val="301050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NESTED FOR</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79</a:t>
            </a:fld>
            <a:endParaRPr lang="en-US"/>
          </a:p>
        </p:txBody>
      </p:sp>
      <p:pic>
        <p:nvPicPr>
          <p:cNvPr id="5" name="Picture 4"/>
          <p:cNvPicPr>
            <a:picLocks noChangeAspect="1"/>
          </p:cNvPicPr>
          <p:nvPr/>
        </p:nvPicPr>
        <p:blipFill>
          <a:blip r:embed="rId2"/>
          <a:stretch>
            <a:fillRect/>
          </a:stretch>
        </p:blipFill>
        <p:spPr>
          <a:xfrm>
            <a:off x="1260475" y="1884589"/>
            <a:ext cx="9582150" cy="3905250"/>
          </a:xfrm>
          <a:prstGeom prst="rect">
            <a:avLst/>
          </a:prstGeom>
        </p:spPr>
      </p:pic>
    </p:spTree>
    <p:extLst>
      <p:ext uri="{BB962C8B-B14F-4D97-AF65-F5344CB8AC3E}">
        <p14:creationId xmlns:p14="http://schemas.microsoft.com/office/powerpoint/2010/main" val="104662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Program / Subprogram / </a:t>
            </a:r>
            <a:r>
              <a:rPr lang="en-US" dirty="0" err="1"/>
              <a:t>Helproutine</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8</a:t>
            </a:fld>
            <a:endParaRPr lang="en-US"/>
          </a:p>
        </p:txBody>
      </p:sp>
      <p:pic>
        <p:nvPicPr>
          <p:cNvPr id="7" name="Picture 6" descr="Graphical user interface, text&#10;&#10;Description automatically generated">
            <a:extLst>
              <a:ext uri="{FF2B5EF4-FFF2-40B4-BE49-F238E27FC236}">
                <a16:creationId xmlns:a16="http://schemas.microsoft.com/office/drawing/2014/main" id="{A493BAD6-0AF1-4BE3-9D0E-615B1FD13B18}"/>
              </a:ext>
            </a:extLst>
          </p:cNvPr>
          <p:cNvPicPr>
            <a:picLocks noChangeAspect="1"/>
          </p:cNvPicPr>
          <p:nvPr/>
        </p:nvPicPr>
        <p:blipFill>
          <a:blip r:embed="rId2"/>
          <a:stretch>
            <a:fillRect/>
          </a:stretch>
        </p:blipFill>
        <p:spPr>
          <a:xfrm>
            <a:off x="3234583" y="1825625"/>
            <a:ext cx="5632799" cy="4351338"/>
          </a:xfrm>
          <a:prstGeom prst="rect">
            <a:avLst/>
          </a:prstGeom>
          <a:noFill/>
        </p:spPr>
      </p:pic>
    </p:spTree>
    <p:extLst>
      <p:ext uri="{BB962C8B-B14F-4D97-AF65-F5344CB8AC3E}">
        <p14:creationId xmlns:p14="http://schemas.microsoft.com/office/powerpoint/2010/main" val="219131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REPEAT</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80</a:t>
            </a:fld>
            <a:endParaRPr lang="en-US"/>
          </a:p>
        </p:txBody>
      </p:sp>
      <p:sp>
        <p:nvSpPr>
          <p:cNvPr id="7" name="TextBox 6"/>
          <p:cNvSpPr txBox="1"/>
          <p:nvPr/>
        </p:nvSpPr>
        <p:spPr>
          <a:xfrm>
            <a:off x="824593" y="1665514"/>
            <a:ext cx="9658350" cy="923330"/>
          </a:xfrm>
          <a:prstGeom prst="rect">
            <a:avLst/>
          </a:prstGeom>
          <a:noFill/>
        </p:spPr>
        <p:txBody>
          <a:bodyPr wrap="square" rtlCol="0">
            <a:spAutoFit/>
          </a:bodyPr>
          <a:lstStyle/>
          <a:p>
            <a:pPr algn="just"/>
            <a:r>
              <a:rPr lang="en-US" dirty="0">
                <a:solidFill>
                  <a:schemeClr val="bg1"/>
                </a:solidFill>
              </a:rPr>
              <a:t>REPEAT allows you to create a processing loop around logic so that it can be executed multiple times until a specified condition becomes true. The top of the loop is marked by the REPEAT statement, the bottom is marked by END-REPEAT.</a:t>
            </a:r>
            <a:endParaRPr lang="en-IN" dirty="0">
              <a:solidFill>
                <a:schemeClr val="bg1"/>
              </a:solidFill>
            </a:endParaRPr>
          </a:p>
        </p:txBody>
      </p:sp>
      <p:pic>
        <p:nvPicPr>
          <p:cNvPr id="8" name="Picture 7"/>
          <p:cNvPicPr>
            <a:picLocks noChangeAspect="1"/>
          </p:cNvPicPr>
          <p:nvPr/>
        </p:nvPicPr>
        <p:blipFill>
          <a:blip r:embed="rId2"/>
          <a:stretch>
            <a:fillRect/>
          </a:stretch>
        </p:blipFill>
        <p:spPr>
          <a:xfrm>
            <a:off x="2901042" y="2657701"/>
            <a:ext cx="4920104" cy="3400199"/>
          </a:xfrm>
          <a:prstGeom prst="rect">
            <a:avLst/>
          </a:prstGeom>
        </p:spPr>
      </p:pic>
    </p:spTree>
    <p:extLst>
      <p:ext uri="{BB962C8B-B14F-4D97-AF65-F5344CB8AC3E}">
        <p14:creationId xmlns:p14="http://schemas.microsoft.com/office/powerpoint/2010/main" val="32445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REPEAT/FOR tips</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81</a:t>
            </a:fld>
            <a:endParaRPr lang="en-US"/>
          </a:p>
        </p:txBody>
      </p:sp>
      <p:sp>
        <p:nvSpPr>
          <p:cNvPr id="7" name="TextBox 6"/>
          <p:cNvSpPr txBox="1"/>
          <p:nvPr/>
        </p:nvSpPr>
        <p:spPr>
          <a:xfrm>
            <a:off x="824593" y="1665514"/>
            <a:ext cx="9658350" cy="2308324"/>
          </a:xfrm>
          <a:prstGeom prst="rect">
            <a:avLst/>
          </a:prstGeom>
          <a:noFill/>
        </p:spPr>
        <p:txBody>
          <a:bodyPr wrap="square" rtlCol="0">
            <a:spAutoFit/>
          </a:bodyPr>
          <a:lstStyle/>
          <a:p>
            <a:pPr algn="just"/>
            <a:r>
              <a:rPr lang="en-US" dirty="0">
                <a:solidFill>
                  <a:schemeClr val="bg1"/>
                </a:solidFill>
              </a:rPr>
              <a:t>The UNTIL clause is optional. Without one, an unconditional loop is created. Unconditional loops can be terminated using an ESCAPE statement, as described in a later section.</a:t>
            </a:r>
          </a:p>
          <a:p>
            <a:pPr algn="just"/>
            <a:endParaRPr lang="en-US" dirty="0">
              <a:solidFill>
                <a:schemeClr val="bg1"/>
              </a:solidFill>
            </a:endParaRPr>
          </a:p>
          <a:p>
            <a:pPr algn="just"/>
            <a:r>
              <a:rPr lang="en-US" dirty="0">
                <a:solidFill>
                  <a:schemeClr val="bg1"/>
                </a:solidFill>
              </a:rPr>
              <a:t>* Generally, REPEAT is used when the number of iterations is not fixed, and termination of the processing loop is dependent on a dynamic condition.</a:t>
            </a:r>
          </a:p>
          <a:p>
            <a:pPr algn="just"/>
            <a:endParaRPr lang="en-US" dirty="0">
              <a:solidFill>
                <a:schemeClr val="bg1"/>
              </a:solidFill>
            </a:endParaRPr>
          </a:p>
          <a:p>
            <a:pPr algn="just"/>
            <a:r>
              <a:rPr lang="en-US" dirty="0">
                <a:solidFill>
                  <a:schemeClr val="bg1"/>
                </a:solidFill>
              </a:rPr>
              <a:t>* Generally, FOR is used when the number of iterations is fixed. In this scenario, using a FOR</a:t>
            </a:r>
          </a:p>
          <a:p>
            <a:pPr algn="just"/>
            <a:r>
              <a:rPr lang="en-US" dirty="0">
                <a:solidFill>
                  <a:schemeClr val="bg1"/>
                </a:solidFill>
              </a:rPr>
              <a:t>statement rather than a REPEAT statement adds readability.</a:t>
            </a:r>
            <a:endParaRPr lang="en-IN" dirty="0">
              <a:solidFill>
                <a:schemeClr val="bg1"/>
              </a:solidFill>
            </a:endParaRPr>
          </a:p>
        </p:txBody>
      </p:sp>
    </p:spTree>
    <p:extLst>
      <p:ext uri="{BB962C8B-B14F-4D97-AF65-F5344CB8AC3E}">
        <p14:creationId xmlns:p14="http://schemas.microsoft.com/office/powerpoint/2010/main" val="172333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PERFORM</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82</a:t>
            </a:fld>
            <a:endParaRPr lang="en-US"/>
          </a:p>
        </p:txBody>
      </p:sp>
      <p:sp>
        <p:nvSpPr>
          <p:cNvPr id="7" name="TextBox 6"/>
          <p:cNvSpPr txBox="1"/>
          <p:nvPr/>
        </p:nvSpPr>
        <p:spPr>
          <a:xfrm>
            <a:off x="824593" y="1665514"/>
            <a:ext cx="9658350" cy="1477328"/>
          </a:xfrm>
          <a:prstGeom prst="rect">
            <a:avLst/>
          </a:prstGeom>
          <a:noFill/>
        </p:spPr>
        <p:txBody>
          <a:bodyPr wrap="square" rtlCol="0">
            <a:spAutoFit/>
          </a:bodyPr>
          <a:lstStyle/>
          <a:p>
            <a:pPr algn="just"/>
            <a:r>
              <a:rPr lang="en-US" dirty="0">
                <a:solidFill>
                  <a:schemeClr val="bg1"/>
                </a:solidFill>
              </a:rPr>
              <a:t>PERFORM executes a subroutine. If a subroutine with the specified name is contained within the same module as the PERFORM statement, it will be executed. If not, NATURAL will look for an external subroutine.</a:t>
            </a:r>
          </a:p>
          <a:p>
            <a:pPr algn="just"/>
            <a:r>
              <a:rPr lang="en-US" dirty="0">
                <a:solidFill>
                  <a:schemeClr val="bg1"/>
                </a:solidFill>
              </a:rPr>
              <a:t>An execution time error will occur if the subroutine is not found. When the subroutine finishes executing, control passes to the statement following the PERFORM.</a:t>
            </a:r>
            <a:endParaRPr lang="en-IN" dirty="0">
              <a:solidFill>
                <a:schemeClr val="bg1"/>
              </a:solidFill>
            </a:endParaRPr>
          </a:p>
        </p:txBody>
      </p:sp>
      <p:pic>
        <p:nvPicPr>
          <p:cNvPr id="3" name="Picture 2"/>
          <p:cNvPicPr>
            <a:picLocks noChangeAspect="1"/>
          </p:cNvPicPr>
          <p:nvPr/>
        </p:nvPicPr>
        <p:blipFill>
          <a:blip r:embed="rId2"/>
          <a:stretch>
            <a:fillRect/>
          </a:stretch>
        </p:blipFill>
        <p:spPr>
          <a:xfrm>
            <a:off x="1193345" y="3142842"/>
            <a:ext cx="8750754" cy="3087498"/>
          </a:xfrm>
          <a:prstGeom prst="rect">
            <a:avLst/>
          </a:prstGeom>
        </p:spPr>
      </p:pic>
    </p:spTree>
    <p:extLst>
      <p:ext uri="{BB962C8B-B14F-4D97-AF65-F5344CB8AC3E}">
        <p14:creationId xmlns:p14="http://schemas.microsoft.com/office/powerpoint/2010/main" val="250479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CALLNAT</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83</a:t>
            </a:fld>
            <a:endParaRPr lang="en-US"/>
          </a:p>
        </p:txBody>
      </p:sp>
      <p:sp>
        <p:nvSpPr>
          <p:cNvPr id="7" name="TextBox 6"/>
          <p:cNvSpPr txBox="1"/>
          <p:nvPr/>
        </p:nvSpPr>
        <p:spPr>
          <a:xfrm>
            <a:off x="824593" y="1665514"/>
            <a:ext cx="9658350" cy="923330"/>
          </a:xfrm>
          <a:prstGeom prst="rect">
            <a:avLst/>
          </a:prstGeom>
          <a:noFill/>
        </p:spPr>
        <p:txBody>
          <a:bodyPr wrap="square" rtlCol="0">
            <a:spAutoFit/>
          </a:bodyPr>
          <a:lstStyle/>
          <a:p>
            <a:pPr algn="just"/>
            <a:r>
              <a:rPr lang="en-US" dirty="0">
                <a:solidFill>
                  <a:schemeClr val="bg1"/>
                </a:solidFill>
              </a:rPr>
              <a:t>CALLNAT executes a subprogram. An execution time error will occur if the subprogram is not found. When the subprogram finishes executing, control passes to the statement following the CALLNAT.</a:t>
            </a:r>
            <a:endParaRPr lang="en-IN" dirty="0">
              <a:solidFill>
                <a:schemeClr val="bg1"/>
              </a:solidFill>
            </a:endParaRPr>
          </a:p>
        </p:txBody>
      </p:sp>
      <p:pic>
        <p:nvPicPr>
          <p:cNvPr id="5" name="Picture 4"/>
          <p:cNvPicPr>
            <a:picLocks noChangeAspect="1"/>
          </p:cNvPicPr>
          <p:nvPr/>
        </p:nvPicPr>
        <p:blipFill>
          <a:blip r:embed="rId2"/>
          <a:stretch>
            <a:fillRect/>
          </a:stretch>
        </p:blipFill>
        <p:spPr>
          <a:xfrm>
            <a:off x="1790181" y="2750230"/>
            <a:ext cx="8070074" cy="3747407"/>
          </a:xfrm>
          <a:prstGeom prst="rect">
            <a:avLst/>
          </a:prstGeom>
        </p:spPr>
      </p:pic>
    </p:spTree>
    <p:extLst>
      <p:ext uri="{BB962C8B-B14F-4D97-AF65-F5344CB8AC3E}">
        <p14:creationId xmlns:p14="http://schemas.microsoft.com/office/powerpoint/2010/main" val="302412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FETCH</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84</a:t>
            </a:fld>
            <a:endParaRPr lang="en-US"/>
          </a:p>
        </p:txBody>
      </p:sp>
      <p:sp>
        <p:nvSpPr>
          <p:cNvPr id="7" name="TextBox 6"/>
          <p:cNvSpPr txBox="1"/>
          <p:nvPr/>
        </p:nvSpPr>
        <p:spPr>
          <a:xfrm>
            <a:off x="824593" y="1665514"/>
            <a:ext cx="9658350" cy="1477328"/>
          </a:xfrm>
          <a:prstGeom prst="rect">
            <a:avLst/>
          </a:prstGeom>
          <a:noFill/>
        </p:spPr>
        <p:txBody>
          <a:bodyPr wrap="square" rtlCol="0">
            <a:spAutoFit/>
          </a:bodyPr>
          <a:lstStyle/>
          <a:p>
            <a:pPr algn="just"/>
            <a:r>
              <a:rPr lang="en-US" dirty="0">
                <a:solidFill>
                  <a:schemeClr val="bg1"/>
                </a:solidFill>
              </a:rPr>
              <a:t>The FETCH statement allows you to </a:t>
            </a:r>
            <a:r>
              <a:rPr lang="en-US" dirty="0" err="1">
                <a:solidFill>
                  <a:schemeClr val="bg1"/>
                </a:solidFill>
              </a:rPr>
              <a:t>to</a:t>
            </a:r>
            <a:r>
              <a:rPr lang="en-US" dirty="0">
                <a:solidFill>
                  <a:schemeClr val="bg1"/>
                </a:solidFill>
              </a:rPr>
              <a:t> invoke and pass control to a NATURAL program. It can be used in a program or at a higher level, i.e. in a subprogram or subroutine. It has 2 forms, as follows:</a:t>
            </a:r>
          </a:p>
          <a:p>
            <a:pPr algn="just"/>
            <a:r>
              <a:rPr lang="en-US" dirty="0">
                <a:solidFill>
                  <a:schemeClr val="bg1"/>
                </a:solidFill>
              </a:rPr>
              <a:t>· FETCH</a:t>
            </a:r>
          </a:p>
          <a:p>
            <a:pPr algn="just"/>
            <a:r>
              <a:rPr lang="en-US" dirty="0">
                <a:solidFill>
                  <a:schemeClr val="bg1"/>
                </a:solidFill>
              </a:rPr>
              <a:t>· FETCH RETURN</a:t>
            </a:r>
            <a:endParaRPr lang="en-IN" dirty="0">
              <a:solidFill>
                <a:schemeClr val="bg1"/>
              </a:solidFill>
            </a:endParaRPr>
          </a:p>
        </p:txBody>
      </p:sp>
    </p:spTree>
    <p:extLst>
      <p:ext uri="{BB962C8B-B14F-4D97-AF65-F5344CB8AC3E}">
        <p14:creationId xmlns:p14="http://schemas.microsoft.com/office/powerpoint/2010/main" val="4839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Flow Control –</a:t>
            </a:r>
            <a:r>
              <a:rPr lang="en-US" b="1" kern="1200" spc="-70" dirty="0">
                <a:latin typeface="+mj-lt"/>
                <a:ea typeface="+mj-ea"/>
                <a:cs typeface="+mj-cs"/>
              </a:rPr>
              <a:t> STOP</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85</a:t>
            </a:fld>
            <a:endParaRPr lang="en-US"/>
          </a:p>
        </p:txBody>
      </p:sp>
      <p:sp>
        <p:nvSpPr>
          <p:cNvPr id="7" name="TextBox 6"/>
          <p:cNvSpPr txBox="1"/>
          <p:nvPr/>
        </p:nvSpPr>
        <p:spPr>
          <a:xfrm>
            <a:off x="824593" y="1665514"/>
            <a:ext cx="9658350" cy="2585323"/>
          </a:xfrm>
          <a:prstGeom prst="rect">
            <a:avLst/>
          </a:prstGeom>
          <a:noFill/>
        </p:spPr>
        <p:txBody>
          <a:bodyPr wrap="square" rtlCol="0">
            <a:spAutoFit/>
          </a:bodyPr>
          <a:lstStyle/>
          <a:p>
            <a:pPr algn="just"/>
            <a:r>
              <a:rPr lang="en-US" dirty="0">
                <a:solidFill>
                  <a:schemeClr val="bg1"/>
                </a:solidFill>
              </a:rPr>
              <a:t>STOP causes application execution to cease.</a:t>
            </a:r>
          </a:p>
          <a:p>
            <a:pPr algn="just"/>
            <a:endParaRPr lang="en-US" dirty="0">
              <a:solidFill>
                <a:schemeClr val="bg1"/>
              </a:solidFill>
            </a:endParaRPr>
          </a:p>
          <a:p>
            <a:pPr algn="just"/>
            <a:r>
              <a:rPr lang="en-US" dirty="0">
                <a:solidFill>
                  <a:schemeClr val="bg1"/>
                </a:solidFill>
              </a:rPr>
              <a:t>Command : STOP</a:t>
            </a:r>
          </a:p>
          <a:p>
            <a:pPr algn="just"/>
            <a:endParaRPr lang="en-US" dirty="0">
              <a:solidFill>
                <a:schemeClr val="bg1"/>
              </a:solidFill>
            </a:endParaRPr>
          </a:p>
          <a:p>
            <a:pPr algn="just"/>
            <a:r>
              <a:rPr lang="en-US" dirty="0">
                <a:solidFill>
                  <a:schemeClr val="bg1"/>
                </a:solidFill>
              </a:rPr>
              <a:t>A STOP statement can be used in a program or at a higher level, i.e. in a subprogram or subroutine. Regardless of where it is used, execution of the active module and all lower level modules ceases.</a:t>
            </a:r>
          </a:p>
          <a:p>
            <a:pPr algn="just"/>
            <a:endParaRPr lang="en-US" dirty="0">
              <a:solidFill>
                <a:schemeClr val="bg1"/>
              </a:solidFill>
            </a:endParaRPr>
          </a:p>
          <a:p>
            <a:pPr algn="just"/>
            <a:r>
              <a:rPr lang="en-US" dirty="0">
                <a:solidFill>
                  <a:schemeClr val="bg1"/>
                </a:solidFill>
              </a:rPr>
              <a:t>STOP is generally used only to terminate an application following a fatal error.</a:t>
            </a:r>
            <a:endParaRPr lang="en-IN" dirty="0">
              <a:solidFill>
                <a:schemeClr val="bg1"/>
              </a:solidFill>
            </a:endParaRPr>
          </a:p>
        </p:txBody>
      </p:sp>
    </p:spTree>
    <p:extLst>
      <p:ext uri="{BB962C8B-B14F-4D97-AF65-F5344CB8AC3E}">
        <p14:creationId xmlns:p14="http://schemas.microsoft.com/office/powerpoint/2010/main" val="68796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a:t>
            </a:r>
            <a:r>
              <a:rPr lang="en-US" dirty="0"/>
              <a:t>: Example</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86</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7DC13916-08E6-40D6-AAF1-F99E633A2793}"/>
              </a:ext>
            </a:extLst>
          </p:cNvPr>
          <p:cNvPicPr>
            <a:picLocks noChangeAspect="1"/>
          </p:cNvPicPr>
          <p:nvPr/>
        </p:nvPicPr>
        <p:blipFill>
          <a:blip r:embed="rId2"/>
          <a:stretch>
            <a:fillRect/>
          </a:stretch>
        </p:blipFill>
        <p:spPr>
          <a:xfrm>
            <a:off x="2339657" y="1381125"/>
            <a:ext cx="6334125" cy="267652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E8394574-6714-4F27-8ED2-15FAAE024447}"/>
              </a:ext>
            </a:extLst>
          </p:cNvPr>
          <p:cNvPicPr>
            <a:picLocks noChangeAspect="1"/>
          </p:cNvPicPr>
          <p:nvPr/>
        </p:nvPicPr>
        <p:blipFill>
          <a:blip r:embed="rId3"/>
          <a:stretch>
            <a:fillRect/>
          </a:stretch>
        </p:blipFill>
        <p:spPr>
          <a:xfrm>
            <a:off x="2339657" y="4057650"/>
            <a:ext cx="6353175" cy="2106930"/>
          </a:xfrm>
          <a:prstGeom prst="rect">
            <a:avLst/>
          </a:prstGeom>
        </p:spPr>
      </p:pic>
    </p:spTree>
    <p:extLst>
      <p:ext uri="{BB962C8B-B14F-4D97-AF65-F5344CB8AC3E}">
        <p14:creationId xmlns:p14="http://schemas.microsoft.com/office/powerpoint/2010/main" val="2747598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ESCAPE</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87</a:t>
            </a:fld>
            <a:endParaRPr lang="en-US"/>
          </a:p>
        </p:txBody>
      </p:sp>
      <p:sp>
        <p:nvSpPr>
          <p:cNvPr id="7" name="TextBox 6"/>
          <p:cNvSpPr txBox="1"/>
          <p:nvPr/>
        </p:nvSpPr>
        <p:spPr>
          <a:xfrm>
            <a:off x="824593" y="1665514"/>
            <a:ext cx="9658350" cy="3416320"/>
          </a:xfrm>
          <a:prstGeom prst="rect">
            <a:avLst/>
          </a:prstGeom>
          <a:noFill/>
        </p:spPr>
        <p:txBody>
          <a:bodyPr wrap="square" rtlCol="0">
            <a:spAutoFit/>
          </a:bodyPr>
          <a:lstStyle/>
          <a:p>
            <a:pPr algn="just"/>
            <a:r>
              <a:rPr lang="en-US" dirty="0">
                <a:solidFill>
                  <a:schemeClr val="bg1"/>
                </a:solidFill>
              </a:rPr>
              <a:t>The ESCAPE statement allows you to exit a routine or processing loop, or to terminate an iteration of a processing loop. It has 3 forms, as follows:</a:t>
            </a:r>
          </a:p>
          <a:p>
            <a:pPr algn="just"/>
            <a:r>
              <a:rPr lang="en-US" dirty="0">
                <a:solidFill>
                  <a:schemeClr val="bg1"/>
                </a:solidFill>
              </a:rPr>
              <a:t>· ESCAPE TOP</a:t>
            </a:r>
          </a:p>
          <a:p>
            <a:pPr algn="just"/>
            <a:r>
              <a:rPr lang="en-US" dirty="0">
                <a:solidFill>
                  <a:schemeClr val="bg1"/>
                </a:solidFill>
              </a:rPr>
              <a:t>· ESCAPE BOTTOM</a:t>
            </a:r>
          </a:p>
          <a:p>
            <a:pPr algn="just"/>
            <a:r>
              <a:rPr lang="en-US" dirty="0">
                <a:solidFill>
                  <a:schemeClr val="bg1"/>
                </a:solidFill>
              </a:rPr>
              <a:t>· ESCAPE ROUTINE</a:t>
            </a:r>
          </a:p>
          <a:p>
            <a:pPr algn="just"/>
            <a:endParaRPr lang="en-US" dirty="0">
              <a:solidFill>
                <a:schemeClr val="bg1"/>
              </a:solidFill>
            </a:endParaRPr>
          </a:p>
          <a:p>
            <a:pPr algn="just"/>
            <a:r>
              <a:rPr lang="en-US" dirty="0">
                <a:solidFill>
                  <a:schemeClr val="bg1"/>
                </a:solidFill>
              </a:rPr>
              <a:t>ESCAPE TOP and ESCAPE BOTTOM can be used in conjunction with any statement that creates a processing loop, such as FIND, FOR, HISTOGRAM, READ, READ WORK FILE, REPEAT, etc.</a:t>
            </a:r>
          </a:p>
          <a:p>
            <a:pPr algn="just"/>
            <a:endParaRPr lang="en-US" dirty="0">
              <a:solidFill>
                <a:schemeClr val="bg1"/>
              </a:solidFill>
            </a:endParaRPr>
          </a:p>
          <a:p>
            <a:pPr algn="just"/>
            <a:r>
              <a:rPr lang="en-US" dirty="0">
                <a:solidFill>
                  <a:schemeClr val="bg1"/>
                </a:solidFill>
              </a:rPr>
              <a:t>ESCAPE ROUTINE can be used in conjunction with a subroutine, subprogram or </a:t>
            </a:r>
            <a:r>
              <a:rPr lang="en-US" dirty="0" err="1">
                <a:solidFill>
                  <a:schemeClr val="bg1"/>
                </a:solidFill>
              </a:rPr>
              <a:t>helproutine</a:t>
            </a:r>
            <a:r>
              <a:rPr lang="en-US" dirty="0">
                <a:solidFill>
                  <a:schemeClr val="bg1"/>
                </a:solidFill>
              </a:rPr>
              <a:t>. It can also be used in conjunction with a program, where it acts as a STOP statement.</a:t>
            </a:r>
            <a:endParaRPr lang="en-IN" dirty="0">
              <a:solidFill>
                <a:schemeClr val="bg1"/>
              </a:solidFill>
            </a:endParaRPr>
          </a:p>
        </p:txBody>
      </p:sp>
    </p:spTree>
    <p:extLst>
      <p:ext uri="{BB962C8B-B14F-4D97-AF65-F5344CB8AC3E}">
        <p14:creationId xmlns:p14="http://schemas.microsoft.com/office/powerpoint/2010/main" val="102037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ESCAPE TOP</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88</a:t>
            </a:fld>
            <a:endParaRPr lang="en-US"/>
          </a:p>
        </p:txBody>
      </p:sp>
      <p:pic>
        <p:nvPicPr>
          <p:cNvPr id="5" name="Picture 4"/>
          <p:cNvPicPr>
            <a:picLocks noChangeAspect="1"/>
          </p:cNvPicPr>
          <p:nvPr/>
        </p:nvPicPr>
        <p:blipFill>
          <a:blip r:embed="rId2"/>
          <a:stretch>
            <a:fillRect/>
          </a:stretch>
        </p:blipFill>
        <p:spPr>
          <a:xfrm>
            <a:off x="2057400" y="1446711"/>
            <a:ext cx="7821386" cy="4692832"/>
          </a:xfrm>
          <a:prstGeom prst="rect">
            <a:avLst/>
          </a:prstGeom>
        </p:spPr>
      </p:pic>
    </p:spTree>
    <p:extLst>
      <p:ext uri="{BB962C8B-B14F-4D97-AF65-F5344CB8AC3E}">
        <p14:creationId xmlns:p14="http://schemas.microsoft.com/office/powerpoint/2010/main" val="305997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ESCAPE BOTTOM</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89</a:t>
            </a:fld>
            <a:endParaRPr lang="en-US"/>
          </a:p>
        </p:txBody>
      </p:sp>
      <p:pic>
        <p:nvPicPr>
          <p:cNvPr id="3" name="Picture 2"/>
          <p:cNvPicPr>
            <a:picLocks noChangeAspect="1"/>
          </p:cNvPicPr>
          <p:nvPr/>
        </p:nvPicPr>
        <p:blipFill>
          <a:blip r:embed="rId2"/>
          <a:stretch>
            <a:fillRect/>
          </a:stretch>
        </p:blipFill>
        <p:spPr>
          <a:xfrm>
            <a:off x="1136650" y="1626733"/>
            <a:ext cx="9829800" cy="4371975"/>
          </a:xfrm>
          <a:prstGeom prst="rect">
            <a:avLst/>
          </a:prstGeom>
        </p:spPr>
      </p:pic>
    </p:spTree>
    <p:extLst>
      <p:ext uri="{BB962C8B-B14F-4D97-AF65-F5344CB8AC3E}">
        <p14:creationId xmlns:p14="http://schemas.microsoft.com/office/powerpoint/2010/main" val="101898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Program / Subprogram / </a:t>
            </a:r>
            <a:r>
              <a:rPr lang="en-US" dirty="0" err="1"/>
              <a:t>Helproutine</a:t>
            </a:r>
            <a:endParaRPr lang="en-US"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9</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BCB6A155-46DA-4D96-BC53-3318FE8190C4}"/>
              </a:ext>
            </a:extLst>
          </p:cNvPr>
          <p:cNvPicPr>
            <a:picLocks noChangeAspect="1"/>
          </p:cNvPicPr>
          <p:nvPr/>
        </p:nvPicPr>
        <p:blipFill>
          <a:blip r:embed="rId2"/>
          <a:stretch>
            <a:fillRect/>
          </a:stretch>
        </p:blipFill>
        <p:spPr>
          <a:xfrm>
            <a:off x="2597539" y="1825625"/>
            <a:ext cx="6906886" cy="4351338"/>
          </a:xfrm>
          <a:prstGeom prst="rect">
            <a:avLst/>
          </a:prstGeom>
          <a:noFill/>
        </p:spPr>
      </p:pic>
    </p:spTree>
    <p:extLst>
      <p:ext uri="{BB962C8B-B14F-4D97-AF65-F5344CB8AC3E}">
        <p14:creationId xmlns:p14="http://schemas.microsoft.com/office/powerpoint/2010/main" val="1472201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ESCAPE BOTTOM/TOP</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90</a:t>
            </a:fld>
            <a:endParaRPr lang="en-US"/>
          </a:p>
        </p:txBody>
      </p:sp>
      <p:pic>
        <p:nvPicPr>
          <p:cNvPr id="5" name="Picture 4"/>
          <p:cNvPicPr>
            <a:picLocks noChangeAspect="1"/>
          </p:cNvPicPr>
          <p:nvPr/>
        </p:nvPicPr>
        <p:blipFill>
          <a:blip r:embed="rId2"/>
          <a:stretch>
            <a:fillRect/>
          </a:stretch>
        </p:blipFill>
        <p:spPr>
          <a:xfrm>
            <a:off x="2056719" y="1406699"/>
            <a:ext cx="7764917" cy="4787952"/>
          </a:xfrm>
          <a:prstGeom prst="rect">
            <a:avLst/>
          </a:prstGeom>
        </p:spPr>
      </p:pic>
    </p:spTree>
    <p:extLst>
      <p:ext uri="{BB962C8B-B14F-4D97-AF65-F5344CB8AC3E}">
        <p14:creationId xmlns:p14="http://schemas.microsoft.com/office/powerpoint/2010/main" val="382883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ESCAPE BOTTOM with label</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91</a:t>
            </a:fld>
            <a:endParaRPr lang="en-US"/>
          </a:p>
        </p:txBody>
      </p:sp>
      <p:pic>
        <p:nvPicPr>
          <p:cNvPr id="3" name="Picture 2"/>
          <p:cNvPicPr>
            <a:picLocks noChangeAspect="1"/>
          </p:cNvPicPr>
          <p:nvPr/>
        </p:nvPicPr>
        <p:blipFill>
          <a:blip r:embed="rId2"/>
          <a:stretch>
            <a:fillRect/>
          </a:stretch>
        </p:blipFill>
        <p:spPr>
          <a:xfrm>
            <a:off x="2394189" y="1257337"/>
            <a:ext cx="7386625" cy="5290420"/>
          </a:xfrm>
          <a:prstGeom prst="rect">
            <a:avLst/>
          </a:prstGeom>
        </p:spPr>
      </p:pic>
    </p:spTree>
    <p:extLst>
      <p:ext uri="{BB962C8B-B14F-4D97-AF65-F5344CB8AC3E}">
        <p14:creationId xmlns:p14="http://schemas.microsoft.com/office/powerpoint/2010/main" val="363322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ESCAPE ROUTINE</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92</a:t>
            </a:fld>
            <a:endParaRPr lang="en-US"/>
          </a:p>
        </p:txBody>
      </p:sp>
      <p:sp>
        <p:nvSpPr>
          <p:cNvPr id="5" name="TextBox 4"/>
          <p:cNvSpPr txBox="1"/>
          <p:nvPr/>
        </p:nvSpPr>
        <p:spPr>
          <a:xfrm>
            <a:off x="955221" y="1600200"/>
            <a:ext cx="9486900" cy="2585323"/>
          </a:xfrm>
          <a:prstGeom prst="rect">
            <a:avLst/>
          </a:prstGeom>
          <a:noFill/>
        </p:spPr>
        <p:txBody>
          <a:bodyPr wrap="square" rtlCol="0">
            <a:spAutoFit/>
          </a:bodyPr>
          <a:lstStyle/>
          <a:p>
            <a:r>
              <a:rPr lang="en-US" dirty="0">
                <a:solidFill>
                  <a:schemeClr val="bg1"/>
                </a:solidFill>
              </a:rPr>
              <a:t>ESCAPE ROUTINE exits the current routine. The current routine may be a program, subprogram, subroutine or </a:t>
            </a:r>
            <a:r>
              <a:rPr lang="en-US" dirty="0" err="1">
                <a:solidFill>
                  <a:schemeClr val="bg1"/>
                </a:solidFill>
              </a:rPr>
              <a:t>helproutine</a:t>
            </a:r>
            <a:r>
              <a:rPr lang="en-US" dirty="0">
                <a:solidFill>
                  <a:schemeClr val="bg1"/>
                </a:solidFill>
              </a:rPr>
              <a:t>. </a:t>
            </a:r>
          </a:p>
          <a:p>
            <a:endParaRPr lang="en-US" dirty="0">
              <a:solidFill>
                <a:schemeClr val="bg1"/>
              </a:solidFill>
            </a:endParaRPr>
          </a:p>
          <a:p>
            <a:r>
              <a:rPr lang="en-US" dirty="0">
                <a:solidFill>
                  <a:schemeClr val="bg1"/>
                </a:solidFill>
              </a:rPr>
              <a:t>In the case of a program, execution terminates completely. </a:t>
            </a:r>
          </a:p>
          <a:p>
            <a:endParaRPr lang="en-US" dirty="0">
              <a:solidFill>
                <a:schemeClr val="bg1"/>
              </a:solidFill>
            </a:endParaRPr>
          </a:p>
          <a:p>
            <a:r>
              <a:rPr lang="en-US" dirty="0">
                <a:solidFill>
                  <a:schemeClr val="bg1"/>
                </a:solidFill>
              </a:rPr>
              <a:t>In the case of a </a:t>
            </a:r>
            <a:r>
              <a:rPr lang="en-US" dirty="0" err="1">
                <a:solidFill>
                  <a:schemeClr val="bg1"/>
                </a:solidFill>
              </a:rPr>
              <a:t>subprogram,subroutine</a:t>
            </a:r>
            <a:r>
              <a:rPr lang="en-US" dirty="0">
                <a:solidFill>
                  <a:schemeClr val="bg1"/>
                </a:solidFill>
              </a:rPr>
              <a:t> or </a:t>
            </a:r>
            <a:r>
              <a:rPr lang="en-US" dirty="0" err="1">
                <a:solidFill>
                  <a:schemeClr val="bg1"/>
                </a:solidFill>
              </a:rPr>
              <a:t>helproutine</a:t>
            </a:r>
            <a:r>
              <a:rPr lang="en-US" dirty="0">
                <a:solidFill>
                  <a:schemeClr val="bg1"/>
                </a:solidFill>
              </a:rPr>
              <a:t>, control passes to the statement following the “call”. </a:t>
            </a:r>
          </a:p>
          <a:p>
            <a:endParaRPr lang="en-US" dirty="0">
              <a:solidFill>
                <a:schemeClr val="bg1"/>
              </a:solidFill>
            </a:endParaRPr>
          </a:p>
          <a:p>
            <a:r>
              <a:rPr lang="en-US" dirty="0">
                <a:solidFill>
                  <a:schemeClr val="bg1"/>
                </a:solidFill>
              </a:rPr>
              <a:t>In the case of a </a:t>
            </a:r>
            <a:r>
              <a:rPr lang="en-US" dirty="0" err="1">
                <a:solidFill>
                  <a:schemeClr val="bg1"/>
                </a:solidFill>
              </a:rPr>
              <a:t>subroutine,control</a:t>
            </a:r>
            <a:r>
              <a:rPr lang="en-US" dirty="0">
                <a:solidFill>
                  <a:schemeClr val="bg1"/>
                </a:solidFill>
              </a:rPr>
              <a:t> passes to the statement following the PERFORM.</a:t>
            </a:r>
            <a:endParaRPr lang="en-IN" dirty="0">
              <a:solidFill>
                <a:schemeClr val="bg1"/>
              </a:solidFill>
            </a:endParaRPr>
          </a:p>
        </p:txBody>
      </p:sp>
    </p:spTree>
    <p:extLst>
      <p:ext uri="{BB962C8B-B14F-4D97-AF65-F5344CB8AC3E}">
        <p14:creationId xmlns:p14="http://schemas.microsoft.com/office/powerpoint/2010/main" val="374066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Natural Statement: </a:t>
            </a:r>
            <a:r>
              <a:rPr lang="en-US" dirty="0"/>
              <a:t>ESCAPE ROUTINE</a:t>
            </a:r>
            <a:endParaRPr lang="en-US" b="1" kern="1200" spc="-70" baseline="0" dirty="0">
              <a:latin typeface="+mj-lt"/>
              <a:ea typeface="+mj-ea"/>
              <a:cs typeface="+mj-cs"/>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93</a:t>
            </a:fld>
            <a:endParaRPr lang="en-US"/>
          </a:p>
        </p:txBody>
      </p:sp>
      <p:pic>
        <p:nvPicPr>
          <p:cNvPr id="3" name="Picture 2"/>
          <p:cNvPicPr>
            <a:picLocks noChangeAspect="1"/>
          </p:cNvPicPr>
          <p:nvPr/>
        </p:nvPicPr>
        <p:blipFill>
          <a:blip r:embed="rId2"/>
          <a:stretch>
            <a:fillRect/>
          </a:stretch>
        </p:blipFill>
        <p:spPr>
          <a:xfrm>
            <a:off x="2246539" y="1253068"/>
            <a:ext cx="7689396" cy="5155896"/>
          </a:xfrm>
          <a:prstGeom prst="rect">
            <a:avLst/>
          </a:prstGeom>
        </p:spPr>
      </p:pic>
    </p:spTree>
    <p:extLst>
      <p:ext uri="{BB962C8B-B14F-4D97-AF65-F5344CB8AC3E}">
        <p14:creationId xmlns:p14="http://schemas.microsoft.com/office/powerpoint/2010/main" val="371907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editor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94</a:t>
            </a:fld>
            <a:endParaRPr lang="en-US"/>
          </a:p>
        </p:txBody>
      </p:sp>
      <p:sp>
        <p:nvSpPr>
          <p:cNvPr id="9" name="TextBox 8">
            <a:extLst>
              <a:ext uri="{FF2B5EF4-FFF2-40B4-BE49-F238E27FC236}">
                <a16:creationId xmlns:a16="http://schemas.microsoft.com/office/drawing/2014/main" id="{7C95BFB7-CC5F-43D6-8676-04EA1782D772}"/>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a:solidFill>
                  <a:schemeClr val="bg1"/>
                </a:solidFill>
                <a:latin typeface="+mn-lt"/>
                <a:ea typeface="+mn-ea"/>
                <a:cs typeface="+mn-cs"/>
              </a:rPr>
              <a:t>When the Map Editor is invoked (e.g. E M from the NATURAL command line), the main menu is presented:</a:t>
            </a:r>
          </a:p>
        </p:txBody>
      </p:sp>
      <p:pic>
        <p:nvPicPr>
          <p:cNvPr id="5" name="Picture 4" descr="Graphical user interface, text&#10;&#10;Description automatically generated">
            <a:extLst>
              <a:ext uri="{FF2B5EF4-FFF2-40B4-BE49-F238E27FC236}">
                <a16:creationId xmlns:a16="http://schemas.microsoft.com/office/drawing/2014/main" id="{3BE0364F-7052-4C08-8F29-28AE21F5BEF1}"/>
              </a:ext>
            </a:extLst>
          </p:cNvPr>
          <p:cNvPicPr>
            <a:picLocks noChangeAspect="1"/>
          </p:cNvPicPr>
          <p:nvPr/>
        </p:nvPicPr>
        <p:blipFill>
          <a:blip r:embed="rId2"/>
          <a:stretch>
            <a:fillRect/>
          </a:stretch>
        </p:blipFill>
        <p:spPr>
          <a:xfrm>
            <a:off x="3964290" y="1839465"/>
            <a:ext cx="7694310" cy="3789447"/>
          </a:xfrm>
          <a:prstGeom prst="rect">
            <a:avLst/>
          </a:prstGeom>
          <a:noFill/>
        </p:spPr>
      </p:pic>
    </p:spTree>
    <p:extLst>
      <p:ext uri="{BB962C8B-B14F-4D97-AF65-F5344CB8AC3E}">
        <p14:creationId xmlns:p14="http://schemas.microsoft.com/office/powerpoint/2010/main" val="425878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editor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95</a:t>
            </a:fld>
            <a:endParaRPr lang="en-US"/>
          </a:p>
        </p:txBody>
      </p:sp>
      <p:sp>
        <p:nvSpPr>
          <p:cNvPr id="9" name="TextBox 8">
            <a:extLst>
              <a:ext uri="{FF2B5EF4-FFF2-40B4-BE49-F238E27FC236}">
                <a16:creationId xmlns:a16="http://schemas.microsoft.com/office/drawing/2014/main" id="{7C95BFB7-CC5F-43D6-8676-04EA1782D772}"/>
              </a:ext>
            </a:extLst>
          </p:cNvPr>
          <p:cNvSpPr txBox="1"/>
          <p:nvPr/>
        </p:nvSpPr>
        <p:spPr>
          <a:xfrm>
            <a:off x="443366" y="1444649"/>
            <a:ext cx="11434309"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E - Edit Map : This option allows you to edit an existing map.</a:t>
            </a:r>
          </a:p>
          <a:p>
            <a:pPr>
              <a:lnSpc>
                <a:spcPct val="90000"/>
              </a:lnSpc>
              <a:spcBef>
                <a:spcPts val="1000"/>
              </a:spcBef>
              <a:buClr>
                <a:schemeClr val="accent2"/>
              </a:buClr>
            </a:pPr>
            <a:r>
              <a:rPr lang="en-US" sz="1600" kern="1200" dirty="0">
                <a:solidFill>
                  <a:schemeClr val="bg1"/>
                </a:solidFill>
                <a:latin typeface="+mn-lt"/>
                <a:ea typeface="+mn-ea"/>
                <a:cs typeface="+mn-cs"/>
              </a:rPr>
              <a:t>I - Initialize new Map : This option allows you to initialize a new map from an existing profile.</a:t>
            </a:r>
          </a:p>
          <a:p>
            <a:pPr>
              <a:lnSpc>
                <a:spcPct val="90000"/>
              </a:lnSpc>
              <a:spcBef>
                <a:spcPts val="1000"/>
              </a:spcBef>
              <a:buClr>
                <a:schemeClr val="accent2"/>
              </a:buClr>
            </a:pPr>
            <a:r>
              <a:rPr lang="en-US" sz="1600" kern="1200" dirty="0">
                <a:solidFill>
                  <a:schemeClr val="bg1"/>
                </a:solidFill>
                <a:latin typeface="+mn-lt"/>
                <a:ea typeface="+mn-ea"/>
                <a:cs typeface="+mn-cs"/>
              </a:rPr>
              <a:t>H - Initialize a new Help Map</a:t>
            </a:r>
          </a:p>
          <a:p>
            <a:pPr>
              <a:lnSpc>
                <a:spcPct val="90000"/>
              </a:lnSpc>
              <a:spcBef>
                <a:spcPts val="1000"/>
              </a:spcBef>
              <a:buClr>
                <a:schemeClr val="accent2"/>
              </a:buClr>
            </a:pPr>
            <a:r>
              <a:rPr lang="en-US" sz="1600" kern="1200" dirty="0">
                <a:solidFill>
                  <a:schemeClr val="bg1"/>
                </a:solidFill>
                <a:latin typeface="+mn-lt"/>
                <a:ea typeface="+mn-ea"/>
                <a:cs typeface="+mn-cs"/>
              </a:rPr>
              <a:t>This option allows you to initialize a new help map from an existing profile. The default profile for </a:t>
            </a:r>
            <a:r>
              <a:rPr lang="en-US" sz="1600" kern="1200" dirty="0" err="1">
                <a:solidFill>
                  <a:schemeClr val="bg1"/>
                </a:solidFill>
                <a:latin typeface="+mn-lt"/>
                <a:ea typeface="+mn-ea"/>
                <a:cs typeface="+mn-cs"/>
              </a:rPr>
              <a:t>ahelp</a:t>
            </a:r>
            <a:r>
              <a:rPr lang="en-US" sz="1600" kern="1200" dirty="0">
                <a:solidFill>
                  <a:schemeClr val="bg1"/>
                </a:solidFill>
                <a:latin typeface="+mn-lt"/>
                <a:ea typeface="+mn-ea"/>
                <a:cs typeface="+mn-cs"/>
              </a:rPr>
              <a:t> map may be different from the default profile for a regular map. Use of this option identifies the map as a help map and causes some editing restrictions to be invoked.</a:t>
            </a:r>
          </a:p>
          <a:p>
            <a:pPr>
              <a:lnSpc>
                <a:spcPct val="90000"/>
              </a:lnSpc>
              <a:spcBef>
                <a:spcPts val="1000"/>
              </a:spcBef>
              <a:buClr>
                <a:schemeClr val="accent2"/>
              </a:buClr>
            </a:pPr>
            <a:r>
              <a:rPr lang="en-US" sz="1600" kern="1200" dirty="0">
                <a:solidFill>
                  <a:schemeClr val="bg1"/>
                </a:solidFill>
                <a:latin typeface="+mn-lt"/>
                <a:ea typeface="+mn-ea"/>
                <a:cs typeface="+mn-cs"/>
              </a:rPr>
              <a:t>M - Maintenance of Profiles &amp; Devices : This option allows you to create a new profile or change an existing one.</a:t>
            </a:r>
          </a:p>
          <a:p>
            <a:pPr>
              <a:lnSpc>
                <a:spcPct val="90000"/>
              </a:lnSpc>
              <a:spcBef>
                <a:spcPts val="1000"/>
              </a:spcBef>
              <a:buClr>
                <a:schemeClr val="accent2"/>
              </a:buClr>
            </a:pPr>
            <a:r>
              <a:rPr lang="en-US" sz="1600" kern="1200" dirty="0">
                <a:solidFill>
                  <a:schemeClr val="bg1"/>
                </a:solidFill>
                <a:latin typeface="+mn-lt"/>
                <a:ea typeface="+mn-ea"/>
                <a:cs typeface="+mn-cs"/>
              </a:rPr>
              <a:t>S - Save Map : This option allows you to save the source version of the map.</a:t>
            </a:r>
          </a:p>
          <a:p>
            <a:pPr>
              <a:lnSpc>
                <a:spcPct val="90000"/>
              </a:lnSpc>
              <a:spcBef>
                <a:spcPts val="1000"/>
              </a:spcBef>
              <a:buClr>
                <a:schemeClr val="accent2"/>
              </a:buClr>
            </a:pPr>
            <a:r>
              <a:rPr lang="en-US" sz="1600" kern="1200" dirty="0">
                <a:solidFill>
                  <a:schemeClr val="bg1"/>
                </a:solidFill>
                <a:latin typeface="+mn-lt"/>
                <a:ea typeface="+mn-ea"/>
                <a:cs typeface="+mn-cs"/>
              </a:rPr>
              <a:t>T - Test Map : This option allows you to review how the map will look when presented to the user.</a:t>
            </a:r>
          </a:p>
          <a:p>
            <a:pPr>
              <a:lnSpc>
                <a:spcPct val="90000"/>
              </a:lnSpc>
              <a:spcBef>
                <a:spcPts val="1000"/>
              </a:spcBef>
              <a:buClr>
                <a:schemeClr val="accent2"/>
              </a:buClr>
            </a:pPr>
            <a:r>
              <a:rPr lang="en-US" sz="1600" kern="1200" dirty="0">
                <a:solidFill>
                  <a:schemeClr val="bg1"/>
                </a:solidFill>
                <a:latin typeface="+mn-lt"/>
                <a:ea typeface="+mn-ea"/>
                <a:cs typeface="+mn-cs"/>
              </a:rPr>
              <a:t>W - Stow Map : This option allows you to create an object version of the map.</a:t>
            </a:r>
          </a:p>
          <a:p>
            <a:pPr>
              <a:lnSpc>
                <a:spcPct val="90000"/>
              </a:lnSpc>
              <a:spcBef>
                <a:spcPts val="1000"/>
              </a:spcBef>
              <a:buClr>
                <a:schemeClr val="accent2"/>
              </a:buClr>
            </a:pPr>
            <a:r>
              <a:rPr lang="en-US" sz="1600" kern="1200" dirty="0">
                <a:solidFill>
                  <a:schemeClr val="bg1"/>
                </a:solidFill>
                <a:latin typeface="+mn-lt"/>
                <a:ea typeface="+mn-ea"/>
                <a:cs typeface="+mn-cs"/>
              </a:rPr>
              <a:t>? – Help : This option allows you to access Map Editor help information.</a:t>
            </a:r>
          </a:p>
          <a:p>
            <a:pPr>
              <a:lnSpc>
                <a:spcPct val="90000"/>
              </a:lnSpc>
              <a:spcBef>
                <a:spcPts val="1000"/>
              </a:spcBef>
              <a:buClr>
                <a:schemeClr val="accent2"/>
              </a:buClr>
            </a:pPr>
            <a:r>
              <a:rPr lang="en-US" sz="1600" kern="1200" dirty="0">
                <a:solidFill>
                  <a:schemeClr val="bg1"/>
                </a:solidFill>
                <a:latin typeface="+mn-lt"/>
                <a:ea typeface="+mn-ea"/>
                <a:cs typeface="+mn-cs"/>
              </a:rPr>
              <a:t>. – Exit : This option allow you to exit the Map Editor.</a:t>
            </a:r>
          </a:p>
        </p:txBody>
      </p:sp>
    </p:spTree>
    <p:extLst>
      <p:ext uri="{BB962C8B-B14F-4D97-AF65-F5344CB8AC3E}">
        <p14:creationId xmlns:p14="http://schemas.microsoft.com/office/powerpoint/2010/main" val="236839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editor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96</a:t>
            </a:fld>
            <a:endParaRPr lang="en-US"/>
          </a:p>
        </p:txBody>
      </p:sp>
      <p:sp>
        <p:nvSpPr>
          <p:cNvPr id="9" name="TextBox 8">
            <a:extLst>
              <a:ext uri="{FF2B5EF4-FFF2-40B4-BE49-F238E27FC236}">
                <a16:creationId xmlns:a16="http://schemas.microsoft.com/office/drawing/2014/main" id="{7C95BFB7-CC5F-43D6-8676-04EA1782D772}"/>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a:solidFill>
                  <a:schemeClr val="bg1"/>
                </a:solidFill>
                <a:latin typeface="+mn-lt"/>
                <a:ea typeface="+mn-ea"/>
                <a:cs typeface="+mn-cs"/>
              </a:rPr>
              <a:t>When the Map Editor is invoked (e.g. E M from the NATURAL command line), the main menu is presented:</a:t>
            </a:r>
          </a:p>
        </p:txBody>
      </p:sp>
      <p:pic>
        <p:nvPicPr>
          <p:cNvPr id="5" name="Picture 4" descr="Graphical user interface, text&#10;&#10;Description automatically generated">
            <a:extLst>
              <a:ext uri="{FF2B5EF4-FFF2-40B4-BE49-F238E27FC236}">
                <a16:creationId xmlns:a16="http://schemas.microsoft.com/office/drawing/2014/main" id="{3BE0364F-7052-4C08-8F29-28AE21F5BEF1}"/>
              </a:ext>
            </a:extLst>
          </p:cNvPr>
          <p:cNvPicPr>
            <a:picLocks noChangeAspect="1"/>
          </p:cNvPicPr>
          <p:nvPr/>
        </p:nvPicPr>
        <p:blipFill>
          <a:blip r:embed="rId2"/>
          <a:stretch>
            <a:fillRect/>
          </a:stretch>
        </p:blipFill>
        <p:spPr>
          <a:xfrm>
            <a:off x="3964290" y="1839465"/>
            <a:ext cx="7694310" cy="3789447"/>
          </a:xfrm>
          <a:prstGeom prst="rect">
            <a:avLst/>
          </a:prstGeom>
          <a:noFill/>
        </p:spPr>
      </p:pic>
    </p:spTree>
    <p:extLst>
      <p:ext uri="{BB962C8B-B14F-4D97-AF65-F5344CB8AC3E}">
        <p14:creationId xmlns:p14="http://schemas.microsoft.com/office/powerpoint/2010/main" val="169245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profile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97</a:t>
            </a:fld>
            <a:endParaRPr lang="en-US"/>
          </a:p>
        </p:txBody>
      </p:sp>
      <p:sp>
        <p:nvSpPr>
          <p:cNvPr id="9" name="TextBox 8">
            <a:extLst>
              <a:ext uri="{FF2B5EF4-FFF2-40B4-BE49-F238E27FC236}">
                <a16:creationId xmlns:a16="http://schemas.microsoft.com/office/drawing/2014/main" id="{7C95BFB7-CC5F-43D6-8676-04EA1782D772}"/>
              </a:ext>
            </a:extLst>
          </p:cNvPr>
          <p:cNvSpPr txBox="1"/>
          <p:nvPr/>
        </p:nvSpPr>
        <p:spPr>
          <a:xfrm>
            <a:off x="443366" y="1444649"/>
            <a:ext cx="3365063" cy="4579079"/>
          </a:xfrm>
          <a:prstGeom prst="rect">
            <a:avLst/>
          </a:prstGeom>
        </p:spPr>
        <p:txBody>
          <a:bodyPr vert="horz" lIns="91440" tIns="45720" rIns="91440" bIns="45720" rtlCol="0">
            <a:normAutofit lnSpcReduction="10000"/>
          </a:bodyPr>
          <a:lstStyle/>
          <a:p>
            <a:pPr>
              <a:lnSpc>
                <a:spcPct val="90000"/>
              </a:lnSpc>
              <a:spcBef>
                <a:spcPts val="1000"/>
              </a:spcBef>
              <a:buClr>
                <a:schemeClr val="accent2"/>
              </a:buClr>
            </a:pPr>
            <a:r>
              <a:rPr lang="en-US" sz="1600" kern="1200" dirty="0">
                <a:solidFill>
                  <a:schemeClr val="bg1"/>
                </a:solidFill>
                <a:latin typeface="+mn-lt"/>
                <a:ea typeface="+mn-ea"/>
                <a:cs typeface="+mn-cs"/>
              </a:rPr>
              <a:t>When creating a new map module, a profile is used to control the default map settings for such things as:</a:t>
            </a:r>
          </a:p>
          <a:p>
            <a:pPr>
              <a:lnSpc>
                <a:spcPct val="90000"/>
              </a:lnSpc>
              <a:spcBef>
                <a:spcPts val="1000"/>
              </a:spcBef>
              <a:buClr>
                <a:schemeClr val="accent2"/>
              </a:buClr>
            </a:pPr>
            <a:r>
              <a:rPr lang="en-US" sz="1600" kern="1200" dirty="0">
                <a:solidFill>
                  <a:schemeClr val="bg1"/>
                </a:solidFill>
                <a:latin typeface="+mn-lt"/>
                <a:ea typeface="+mn-ea"/>
                <a:cs typeface="+mn-cs"/>
              </a:rPr>
              <a:t>· number of lines and columns</a:t>
            </a:r>
          </a:p>
          <a:p>
            <a:pPr>
              <a:lnSpc>
                <a:spcPct val="90000"/>
              </a:lnSpc>
              <a:spcBef>
                <a:spcPts val="1000"/>
              </a:spcBef>
              <a:buClr>
                <a:schemeClr val="accent2"/>
              </a:buClr>
            </a:pPr>
            <a:r>
              <a:rPr lang="en-US" sz="1600" kern="1200" dirty="0">
                <a:solidFill>
                  <a:schemeClr val="bg1"/>
                </a:solidFill>
                <a:latin typeface="+mn-lt"/>
                <a:ea typeface="+mn-ea"/>
                <a:cs typeface="+mn-cs"/>
              </a:rPr>
              <a:t>· identifying different classes of fields</a:t>
            </a:r>
          </a:p>
          <a:p>
            <a:pPr>
              <a:lnSpc>
                <a:spcPct val="90000"/>
              </a:lnSpc>
              <a:spcBef>
                <a:spcPts val="1000"/>
              </a:spcBef>
              <a:buClr>
                <a:schemeClr val="accent2"/>
              </a:buClr>
            </a:pPr>
            <a:r>
              <a:rPr lang="en-US" sz="1600" kern="1200" dirty="0">
                <a:solidFill>
                  <a:schemeClr val="bg1"/>
                </a:solidFill>
                <a:latin typeface="+mn-lt"/>
                <a:ea typeface="+mn-ea"/>
                <a:cs typeface="+mn-cs"/>
              </a:rPr>
              <a:t>· assigning intensity</a:t>
            </a:r>
          </a:p>
          <a:p>
            <a:pPr>
              <a:lnSpc>
                <a:spcPct val="90000"/>
              </a:lnSpc>
              <a:spcBef>
                <a:spcPts val="1000"/>
              </a:spcBef>
              <a:buClr>
                <a:schemeClr val="accent2"/>
              </a:buClr>
            </a:pPr>
            <a:r>
              <a:rPr lang="en-US" sz="1600" kern="1200" dirty="0">
                <a:solidFill>
                  <a:schemeClr val="bg1"/>
                </a:solidFill>
                <a:latin typeface="+mn-lt"/>
                <a:ea typeface="+mn-ea"/>
                <a:cs typeface="+mn-cs"/>
              </a:rPr>
              <a:t>· upper/lower case</a:t>
            </a:r>
          </a:p>
          <a:p>
            <a:pPr>
              <a:lnSpc>
                <a:spcPct val="90000"/>
              </a:lnSpc>
              <a:spcBef>
                <a:spcPts val="1000"/>
              </a:spcBef>
              <a:buClr>
                <a:schemeClr val="accent2"/>
              </a:buClr>
            </a:pPr>
            <a:r>
              <a:rPr lang="en-US" sz="1600" kern="1200" dirty="0">
                <a:solidFill>
                  <a:schemeClr val="bg1"/>
                </a:solidFill>
                <a:latin typeface="+mn-lt"/>
                <a:ea typeface="+mn-ea"/>
                <a:cs typeface="+mn-cs"/>
              </a:rPr>
              <a:t>· filler character for input/modifiable fields</a:t>
            </a:r>
          </a:p>
          <a:p>
            <a:pPr>
              <a:lnSpc>
                <a:spcPct val="90000"/>
              </a:lnSpc>
              <a:spcBef>
                <a:spcPts val="1000"/>
              </a:spcBef>
              <a:buClr>
                <a:schemeClr val="accent2"/>
              </a:buClr>
            </a:pPr>
            <a:endParaRPr lang="en-US" sz="1600" dirty="0">
              <a:solidFill>
                <a:schemeClr val="bg1"/>
              </a:solidFill>
            </a:endParaRPr>
          </a:p>
          <a:p>
            <a:pPr algn="just">
              <a:lnSpc>
                <a:spcPct val="90000"/>
              </a:lnSpc>
              <a:spcBef>
                <a:spcPts val="1000"/>
              </a:spcBef>
              <a:buClr>
                <a:schemeClr val="accent2"/>
              </a:buClr>
            </a:pPr>
            <a:r>
              <a:rPr lang="en-US" sz="1600" kern="1200" dirty="0">
                <a:solidFill>
                  <a:schemeClr val="bg1"/>
                </a:solidFill>
                <a:latin typeface="+mn-lt"/>
                <a:ea typeface="+mn-ea"/>
                <a:cs typeface="+mn-cs"/>
              </a:rPr>
              <a:t>You can edit the profile or change current map settings at any time, by entering a code of M (maintenance of profiles &amp; devices) on the above menu.</a:t>
            </a:r>
          </a:p>
        </p:txBody>
      </p:sp>
      <p:pic>
        <p:nvPicPr>
          <p:cNvPr id="6" name="Picture 5" descr="Text&#10;&#10;Description automatically generated">
            <a:extLst>
              <a:ext uri="{FF2B5EF4-FFF2-40B4-BE49-F238E27FC236}">
                <a16:creationId xmlns:a16="http://schemas.microsoft.com/office/drawing/2014/main" id="{55FB1E1A-3158-41F4-AB19-E5879C6774F6}"/>
              </a:ext>
            </a:extLst>
          </p:cNvPr>
          <p:cNvPicPr>
            <a:picLocks noChangeAspect="1"/>
          </p:cNvPicPr>
          <p:nvPr/>
        </p:nvPicPr>
        <p:blipFill>
          <a:blip r:embed="rId2"/>
          <a:stretch>
            <a:fillRect/>
          </a:stretch>
        </p:blipFill>
        <p:spPr>
          <a:xfrm>
            <a:off x="3964290" y="1916408"/>
            <a:ext cx="7694310" cy="3635560"/>
          </a:xfrm>
          <a:prstGeom prst="rect">
            <a:avLst/>
          </a:prstGeom>
          <a:noFill/>
        </p:spPr>
      </p:pic>
    </p:spTree>
    <p:extLst>
      <p:ext uri="{BB962C8B-B14F-4D97-AF65-F5344CB8AC3E}">
        <p14:creationId xmlns:p14="http://schemas.microsoft.com/office/powerpoint/2010/main" val="399430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profile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98</a:t>
            </a:fld>
            <a:endParaRPr lang="en-US"/>
          </a:p>
        </p:txBody>
      </p:sp>
      <p:sp>
        <p:nvSpPr>
          <p:cNvPr id="9" name="TextBox 8">
            <a:extLst>
              <a:ext uri="{FF2B5EF4-FFF2-40B4-BE49-F238E27FC236}">
                <a16:creationId xmlns:a16="http://schemas.microsoft.com/office/drawing/2014/main" id="{7C95BFB7-CC5F-43D6-8676-04EA1782D772}"/>
              </a:ext>
            </a:extLst>
          </p:cNvPr>
          <p:cNvSpPr txBox="1"/>
          <p:nvPr/>
        </p:nvSpPr>
        <p:spPr>
          <a:xfrm>
            <a:off x="443366" y="1444649"/>
            <a:ext cx="3365063" cy="4579079"/>
          </a:xfrm>
          <a:prstGeom prst="rect">
            <a:avLst/>
          </a:prstGeom>
        </p:spPr>
        <p:txBody>
          <a:bodyPr vert="horz" lIns="91440" tIns="45720" rIns="91440" bIns="45720" rtlCol="0">
            <a:normAutofit/>
          </a:bodyPr>
          <a:lstStyle/>
          <a:p>
            <a:pPr>
              <a:lnSpc>
                <a:spcPct val="90000"/>
              </a:lnSpc>
              <a:spcBef>
                <a:spcPts val="1000"/>
              </a:spcBef>
              <a:buClr>
                <a:schemeClr val="accent2"/>
              </a:buClr>
            </a:pPr>
            <a:r>
              <a:rPr lang="en-US" sz="1600" kern="1200" dirty="0">
                <a:solidFill>
                  <a:schemeClr val="bg1"/>
                </a:solidFill>
                <a:latin typeface="+mn-lt"/>
                <a:ea typeface="+mn-ea"/>
                <a:cs typeface="+mn-cs"/>
              </a:rPr>
              <a:t>This screen allows you to create and maintain profiles. It also allows you to change the current map settings.</a:t>
            </a:r>
          </a:p>
          <a:p>
            <a:pPr>
              <a:lnSpc>
                <a:spcPct val="90000"/>
              </a:lnSpc>
              <a:spcBef>
                <a:spcPts val="1000"/>
              </a:spcBef>
              <a:buClr>
                <a:schemeClr val="accent2"/>
              </a:buClr>
            </a:pPr>
            <a:r>
              <a:rPr lang="en-US" sz="1600" kern="1200" dirty="0">
                <a:solidFill>
                  <a:schemeClr val="bg1"/>
                </a:solidFill>
                <a:latin typeface="+mn-lt"/>
                <a:ea typeface="+mn-ea"/>
                <a:cs typeface="+mn-cs"/>
              </a:rPr>
              <a:t>When you enter a code of C (change map settings of current map), a screen similar to the following is returned:</a:t>
            </a:r>
          </a:p>
        </p:txBody>
      </p:sp>
      <p:pic>
        <p:nvPicPr>
          <p:cNvPr id="5" name="Picture 4" descr="A picture containing text&#10;&#10;Description automatically generated">
            <a:extLst>
              <a:ext uri="{FF2B5EF4-FFF2-40B4-BE49-F238E27FC236}">
                <a16:creationId xmlns:a16="http://schemas.microsoft.com/office/drawing/2014/main" id="{FE1DDA4E-3ED4-40FA-AB84-E7102FBE89EE}"/>
              </a:ext>
            </a:extLst>
          </p:cNvPr>
          <p:cNvPicPr>
            <a:picLocks noChangeAspect="1"/>
          </p:cNvPicPr>
          <p:nvPr/>
        </p:nvPicPr>
        <p:blipFill>
          <a:blip r:embed="rId2"/>
          <a:stretch>
            <a:fillRect/>
          </a:stretch>
        </p:blipFill>
        <p:spPr>
          <a:xfrm>
            <a:off x="3964290" y="1916408"/>
            <a:ext cx="7694310" cy="3635560"/>
          </a:xfrm>
          <a:prstGeom prst="rect">
            <a:avLst/>
          </a:prstGeom>
          <a:noFill/>
        </p:spPr>
      </p:pic>
    </p:spTree>
    <p:extLst>
      <p:ext uri="{BB962C8B-B14F-4D97-AF65-F5344CB8AC3E}">
        <p14:creationId xmlns:p14="http://schemas.microsoft.com/office/powerpoint/2010/main" val="15008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MAP field: Delimiters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99</a:t>
            </a:fld>
            <a:endParaRPr lang="en-US"/>
          </a:p>
        </p:txBody>
      </p:sp>
      <p:sp>
        <p:nvSpPr>
          <p:cNvPr id="9" name="TextBox 8">
            <a:extLst>
              <a:ext uri="{FF2B5EF4-FFF2-40B4-BE49-F238E27FC236}">
                <a16:creationId xmlns:a16="http://schemas.microsoft.com/office/drawing/2014/main" id="{7C95BFB7-CC5F-43D6-8676-04EA1782D772}"/>
              </a:ext>
            </a:extLst>
          </p:cNvPr>
          <p:cNvSpPr txBox="1"/>
          <p:nvPr/>
        </p:nvSpPr>
        <p:spPr>
          <a:xfrm>
            <a:off x="443366" y="1444649"/>
            <a:ext cx="3365063" cy="4579079"/>
          </a:xfrm>
          <a:prstGeom prst="rect">
            <a:avLst/>
          </a:prstGeom>
        </p:spPr>
        <p:txBody>
          <a:bodyPr vert="horz" lIns="91440" tIns="45720" rIns="91440" bIns="45720" rtlCol="0">
            <a:normAutofit fontScale="85000" lnSpcReduction="20000"/>
          </a:bodyPr>
          <a:lstStyle/>
          <a:p>
            <a:pPr>
              <a:lnSpc>
                <a:spcPct val="90000"/>
              </a:lnSpc>
              <a:spcBef>
                <a:spcPts val="1000"/>
              </a:spcBef>
              <a:buClr>
                <a:schemeClr val="accent2"/>
              </a:buClr>
            </a:pPr>
            <a:r>
              <a:rPr lang="en-US" sz="1600" kern="1200" dirty="0">
                <a:solidFill>
                  <a:schemeClr val="bg1"/>
                </a:solidFill>
                <a:latin typeface="+mn-lt"/>
                <a:ea typeface="+mn-ea"/>
                <a:cs typeface="+mn-cs"/>
              </a:rPr>
              <a:t>The delimiter characters used to signal the start of a field, its class and its intensity, are determined by the current map settings. The edit screen shows the available delimiters in the top right corner:</a:t>
            </a:r>
          </a:p>
          <a:p>
            <a:pPr>
              <a:lnSpc>
                <a:spcPct val="90000"/>
              </a:lnSpc>
              <a:spcBef>
                <a:spcPts val="1000"/>
              </a:spcBef>
              <a:buClr>
                <a:schemeClr val="accent2"/>
              </a:buClr>
            </a:pPr>
            <a:endParaRPr lang="en-US" sz="1600" dirty="0">
              <a:solidFill>
                <a:schemeClr val="bg1"/>
              </a:solidFill>
            </a:endParaRPr>
          </a:p>
          <a:p>
            <a:pPr>
              <a:lnSpc>
                <a:spcPct val="90000"/>
              </a:lnSpc>
              <a:spcBef>
                <a:spcPts val="1000"/>
              </a:spcBef>
              <a:buClr>
                <a:schemeClr val="accent2"/>
              </a:buClr>
            </a:pPr>
            <a:r>
              <a:rPr lang="en-US" sz="1600" kern="1200" dirty="0">
                <a:solidFill>
                  <a:schemeClr val="bg1"/>
                </a:solidFill>
                <a:latin typeface="+mn-lt"/>
                <a:ea typeface="+mn-ea"/>
                <a:cs typeface="+mn-cs"/>
              </a:rPr>
              <a:t>In this case, the delimiters of interest are:</a:t>
            </a:r>
          </a:p>
          <a:p>
            <a:pPr>
              <a:lnSpc>
                <a:spcPct val="90000"/>
              </a:lnSpc>
              <a:spcBef>
                <a:spcPts val="1000"/>
              </a:spcBef>
              <a:buClr>
                <a:schemeClr val="accent2"/>
              </a:buClr>
            </a:pPr>
            <a:r>
              <a:rPr lang="en-US" sz="1600" kern="1200" dirty="0">
                <a:solidFill>
                  <a:schemeClr val="bg1"/>
                </a:solidFill>
                <a:latin typeface="+mn-lt"/>
                <a:ea typeface="+mn-ea"/>
                <a:cs typeface="+mn-cs"/>
              </a:rPr>
              <a:t>· blank to identify a text field with default intensity</a:t>
            </a:r>
          </a:p>
          <a:p>
            <a:pPr>
              <a:lnSpc>
                <a:spcPct val="90000"/>
              </a:lnSpc>
              <a:spcBef>
                <a:spcPts val="1000"/>
              </a:spcBef>
              <a:buClr>
                <a:schemeClr val="accent2"/>
              </a:buClr>
            </a:pPr>
            <a:r>
              <a:rPr lang="en-US" sz="1600" kern="1200" dirty="0">
                <a:solidFill>
                  <a:schemeClr val="bg1"/>
                </a:solidFill>
                <a:latin typeface="+mn-lt"/>
                <a:ea typeface="+mn-ea"/>
                <a:cs typeface="+mn-cs"/>
              </a:rPr>
              <a:t>· “?” to identify a text field with high intensity</a:t>
            </a:r>
          </a:p>
          <a:p>
            <a:pPr>
              <a:lnSpc>
                <a:spcPct val="90000"/>
              </a:lnSpc>
              <a:spcBef>
                <a:spcPts val="1000"/>
              </a:spcBef>
              <a:buClr>
                <a:schemeClr val="accent2"/>
              </a:buClr>
            </a:pPr>
            <a:r>
              <a:rPr lang="en-US" sz="1600" kern="1200" dirty="0">
                <a:solidFill>
                  <a:schemeClr val="bg1"/>
                </a:solidFill>
                <a:latin typeface="+mn-lt"/>
                <a:ea typeface="+mn-ea"/>
                <a:cs typeface="+mn-cs"/>
              </a:rPr>
              <a:t>· “¬” to identify a non-display input field</a:t>
            </a:r>
          </a:p>
          <a:p>
            <a:pPr>
              <a:lnSpc>
                <a:spcPct val="90000"/>
              </a:lnSpc>
              <a:spcBef>
                <a:spcPts val="1000"/>
              </a:spcBef>
              <a:buClr>
                <a:schemeClr val="accent2"/>
              </a:buClr>
            </a:pPr>
            <a:r>
              <a:rPr lang="en-US" sz="1600" kern="1200" dirty="0">
                <a:solidFill>
                  <a:schemeClr val="bg1"/>
                </a:solidFill>
                <a:latin typeface="+mn-lt"/>
                <a:ea typeface="+mn-ea"/>
                <a:cs typeface="+mn-cs"/>
              </a:rPr>
              <a:t>· “&amp;” to identify a modifiable field with default intensity</a:t>
            </a:r>
          </a:p>
          <a:p>
            <a:pPr>
              <a:lnSpc>
                <a:spcPct val="90000"/>
              </a:lnSpc>
              <a:spcBef>
                <a:spcPts val="1000"/>
              </a:spcBef>
              <a:buClr>
                <a:schemeClr val="accent2"/>
              </a:buClr>
            </a:pPr>
            <a:r>
              <a:rPr lang="en-US" sz="1600" kern="1200" dirty="0">
                <a:solidFill>
                  <a:schemeClr val="bg1"/>
                </a:solidFill>
                <a:latin typeface="+mn-lt"/>
                <a:ea typeface="+mn-ea"/>
                <a:cs typeface="+mn-cs"/>
              </a:rPr>
              <a:t>· “:” to identify a modifiable field with high intensity</a:t>
            </a:r>
          </a:p>
          <a:p>
            <a:pPr>
              <a:lnSpc>
                <a:spcPct val="90000"/>
              </a:lnSpc>
              <a:spcBef>
                <a:spcPts val="1000"/>
              </a:spcBef>
              <a:buClr>
                <a:schemeClr val="accent2"/>
              </a:buClr>
            </a:pPr>
            <a:r>
              <a:rPr lang="en-US" sz="1600" kern="1200" dirty="0">
                <a:solidFill>
                  <a:schemeClr val="bg1"/>
                </a:solidFill>
                <a:latin typeface="+mn-lt"/>
                <a:ea typeface="+mn-ea"/>
                <a:cs typeface="+mn-cs"/>
              </a:rPr>
              <a:t>· “+” to identify an output field with default intensity</a:t>
            </a:r>
          </a:p>
          <a:p>
            <a:pPr>
              <a:lnSpc>
                <a:spcPct val="90000"/>
              </a:lnSpc>
              <a:spcBef>
                <a:spcPts val="1000"/>
              </a:spcBef>
              <a:buClr>
                <a:schemeClr val="accent2"/>
              </a:buClr>
            </a:pPr>
            <a:r>
              <a:rPr lang="en-US" sz="1600" kern="1200" dirty="0">
                <a:solidFill>
                  <a:schemeClr val="bg1"/>
                </a:solidFill>
                <a:latin typeface="+mn-lt"/>
                <a:ea typeface="+mn-ea"/>
                <a:cs typeface="+mn-cs"/>
              </a:rPr>
              <a:t>· “(“ to identify an output field with high intensity</a:t>
            </a:r>
          </a:p>
        </p:txBody>
      </p:sp>
      <p:pic>
        <p:nvPicPr>
          <p:cNvPr id="6" name="Picture 5" descr="Graphical user interface, application, table&#10;&#10;Description automatically generated">
            <a:extLst>
              <a:ext uri="{FF2B5EF4-FFF2-40B4-BE49-F238E27FC236}">
                <a16:creationId xmlns:a16="http://schemas.microsoft.com/office/drawing/2014/main" id="{E1098121-6BDC-4212-BC37-93C5B17B4BDD}"/>
              </a:ext>
            </a:extLst>
          </p:cNvPr>
          <p:cNvPicPr>
            <a:picLocks noChangeAspect="1"/>
          </p:cNvPicPr>
          <p:nvPr/>
        </p:nvPicPr>
        <p:blipFill>
          <a:blip r:embed="rId2"/>
          <a:stretch>
            <a:fillRect/>
          </a:stretch>
        </p:blipFill>
        <p:spPr>
          <a:xfrm>
            <a:off x="3964290" y="1829847"/>
            <a:ext cx="7694310" cy="3808682"/>
          </a:xfrm>
          <a:prstGeom prst="rect">
            <a:avLst/>
          </a:prstGeom>
          <a:noFill/>
        </p:spPr>
      </p:pic>
    </p:spTree>
    <p:extLst>
      <p:ext uri="{BB962C8B-B14F-4D97-AF65-F5344CB8AC3E}">
        <p14:creationId xmlns:p14="http://schemas.microsoft.com/office/powerpoint/2010/main" val="409804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930</TotalTime>
  <Words>6727</Words>
  <Application>Microsoft Office PowerPoint</Application>
  <PresentationFormat>Widescreen</PresentationFormat>
  <Paragraphs>767</Paragraphs>
  <Slides>132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132</vt:i4>
      </vt:variant>
    </vt:vector>
  </HeadingPairs>
  <TitlesOfParts>
    <vt:vector size="138" baseType="lpstr">
      <vt:lpstr>Arial</vt:lpstr>
      <vt:lpstr>Bookman Old Style</vt:lpstr>
      <vt:lpstr>Calibri</vt:lpstr>
      <vt:lpstr>Trade Gothic LT Pro</vt:lpstr>
      <vt:lpstr>Trebuchet MS</vt:lpstr>
      <vt:lpstr>Office Theme</vt:lpstr>
      <vt:lpstr>Natural ADABAS</vt:lpstr>
      <vt:lpstr>Section 01 - Natural</vt:lpstr>
      <vt:lpstr>Course curriculum </vt:lpstr>
      <vt:lpstr>What is Natural?</vt:lpstr>
      <vt:lpstr>Natural Architecture</vt:lpstr>
      <vt:lpstr>Natural Main menu</vt:lpstr>
      <vt:lpstr>Program editors</vt:lpstr>
      <vt:lpstr>Program / Subprogram / Helproutine</vt:lpstr>
      <vt:lpstr>Program / Subprogram / Helproutine</vt:lpstr>
      <vt:lpstr>Program - Data Definition section</vt:lpstr>
      <vt:lpstr>Program - Data Definition section</vt:lpstr>
      <vt:lpstr>Subroutine</vt:lpstr>
      <vt:lpstr>Copycode</vt:lpstr>
      <vt:lpstr>Copycode – How it works?</vt:lpstr>
      <vt:lpstr>Subroutine</vt:lpstr>
      <vt:lpstr>Subroutine : In-line</vt:lpstr>
      <vt:lpstr>Subroutine : External</vt:lpstr>
      <vt:lpstr>Text Data Area</vt:lpstr>
      <vt:lpstr>Text Data Area</vt:lpstr>
      <vt:lpstr>Data Format</vt:lpstr>
      <vt:lpstr>Record Structure</vt:lpstr>
      <vt:lpstr>Database View</vt:lpstr>
      <vt:lpstr>Database View in LDA/PDA/GDA</vt:lpstr>
      <vt:lpstr>Redefining Data</vt:lpstr>
      <vt:lpstr>Redefining Data in LDA/PDA/GDA</vt:lpstr>
      <vt:lpstr>Initialize the Data</vt:lpstr>
      <vt:lpstr>INIT</vt:lpstr>
      <vt:lpstr>CONST</vt:lpstr>
      <vt:lpstr>ARRAY</vt:lpstr>
      <vt:lpstr>ARRAY – 2 level</vt:lpstr>
      <vt:lpstr>ARRAY </vt:lpstr>
      <vt:lpstr>ARRAY </vt:lpstr>
      <vt:lpstr>Natural Statement: DISPLAY</vt:lpstr>
      <vt:lpstr>Natural Statement: WRITE</vt:lpstr>
      <vt:lpstr>Natural Statement: WRITE</vt:lpstr>
      <vt:lpstr>Natural Statement: WRITE - SPACES</vt:lpstr>
      <vt:lpstr>Natural Statement: WRITE - TABS</vt:lpstr>
      <vt:lpstr>Natural : Example</vt:lpstr>
      <vt:lpstr>Natural Statement: Manipulate Data - Reset</vt:lpstr>
      <vt:lpstr>Natural Statement: Manipulate Data – Reset (Array)</vt:lpstr>
      <vt:lpstr>Natural Statement: Manipulate Data – :=</vt:lpstr>
      <vt:lpstr>Natural Statement: Manipulate Data – := with arithmetic op</vt:lpstr>
      <vt:lpstr>Natural Statement: Manipulate Data – COMPUTE</vt:lpstr>
      <vt:lpstr>Natural Statement: Manipulate Data – ADD</vt:lpstr>
      <vt:lpstr>Natural Statement: Manipulate Data – SUBTRACT</vt:lpstr>
      <vt:lpstr>Natural Statement: Manipulate Data – MOVE</vt:lpstr>
      <vt:lpstr>Natural Statement: Manipulate Data – MOVE Edited</vt:lpstr>
      <vt:lpstr>Natural Statement: Manipulate Data – MOVE BY NAME</vt:lpstr>
      <vt:lpstr>Natural Statement: Manipulate Data – MOVE LEFT</vt:lpstr>
      <vt:lpstr>Natural Statement: Manipulate Data – MOVE RIGHT</vt:lpstr>
      <vt:lpstr>Natural Statement: Manipulate Data – MOVE ALL</vt:lpstr>
      <vt:lpstr>Natural Statement: Manipulate Data – COMPRESS</vt:lpstr>
      <vt:lpstr>Natural Statement: Manipulate Data – COMPRESS LEAVING NO SPACE</vt:lpstr>
      <vt:lpstr>Natural Statement: EXAMINE</vt:lpstr>
      <vt:lpstr>Natural Statement: EXAMINE REPLACE</vt:lpstr>
      <vt:lpstr>Natural Statement: EXAMINE DELETE</vt:lpstr>
      <vt:lpstr>Natural Statement: EXAMINE GIVING LENGHT/INDEX/POSITION</vt:lpstr>
      <vt:lpstr>Natural Statement: EXAMINE GIVING LENGHT/INDEX/POSITION</vt:lpstr>
      <vt:lpstr>Natural Statement: EXAMINE FULL</vt:lpstr>
      <vt:lpstr>Natural Statement: EXAMINE FULL</vt:lpstr>
      <vt:lpstr>Natural Statement: EXAMINE FULL</vt:lpstr>
      <vt:lpstr>Natural Statement: EDITED MASK</vt:lpstr>
      <vt:lpstr>Natural Statement: EDITED MASK</vt:lpstr>
      <vt:lpstr>Natural Statement: EDITED MASK</vt:lpstr>
      <vt:lpstr>Natural Statement: EDITED MASK</vt:lpstr>
      <vt:lpstr>Natural Statement: EDITED MASK</vt:lpstr>
      <vt:lpstr>Natural Statement: Flow Control - IF</vt:lpstr>
      <vt:lpstr>Natural Statement: Flow Control - IF</vt:lpstr>
      <vt:lpstr>Natural Statement: Flow Control – NESTED IF</vt:lpstr>
      <vt:lpstr>Natural Statement: Flow Control – DECIDE ON</vt:lpstr>
      <vt:lpstr>Natural Statement: Flow Control – DECIDE ON</vt:lpstr>
      <vt:lpstr>Natural Statement: Flow Control – DECIDE FOR</vt:lpstr>
      <vt:lpstr>Natural Statement: Flow Control – DECIDE FOR</vt:lpstr>
      <vt:lpstr>Natural Statement: Flow Control – DECIDE FOR EVERY</vt:lpstr>
      <vt:lpstr>Natural Statement: Flow Control – DECIDE FOR EVERY with ANY , ALL </vt:lpstr>
      <vt:lpstr>Natural Statement: Flow Control – DECIDE FOR EVERY with ANY , ALL </vt:lpstr>
      <vt:lpstr>Natural Statement: Flow Control – FOR</vt:lpstr>
      <vt:lpstr>Natural Statement: Flow Control – FOR</vt:lpstr>
      <vt:lpstr>Natural Statement: Flow Control – NESTED FOR</vt:lpstr>
      <vt:lpstr>Natural Statement: Flow Control – REPEAT</vt:lpstr>
      <vt:lpstr>Natural Statement: Flow Control – REPEAT/FOR tips</vt:lpstr>
      <vt:lpstr>Natural Statement: Flow Control – PERFORM</vt:lpstr>
      <vt:lpstr>Natural Statement: Flow Control – CALLNAT</vt:lpstr>
      <vt:lpstr>Natural Statement: Flow Control – FETCH</vt:lpstr>
      <vt:lpstr>Natural Statement: Flow Control – STOP</vt:lpstr>
      <vt:lpstr>Natural : Example</vt:lpstr>
      <vt:lpstr>Natural Statement: ESCAPE</vt:lpstr>
      <vt:lpstr>Natural Statement: ESCAPE TOP</vt:lpstr>
      <vt:lpstr>Natural Statement: ESCAPE BOTTOM</vt:lpstr>
      <vt:lpstr>Natural Statement: ESCAPE BOTTOM/TOP</vt:lpstr>
      <vt:lpstr>Natural Statement: ESCAPE BOTTOM with label</vt:lpstr>
      <vt:lpstr>Natural Statement: ESCAPE ROUTINE</vt:lpstr>
      <vt:lpstr>Natural Statement: ESCAPE ROUTINE</vt:lpstr>
      <vt:lpstr>MAP editor </vt:lpstr>
      <vt:lpstr>MAP editor </vt:lpstr>
      <vt:lpstr>MAP editor </vt:lpstr>
      <vt:lpstr>MAP profile </vt:lpstr>
      <vt:lpstr>MAP profile </vt:lpstr>
      <vt:lpstr>MAP field: Delimiters </vt:lpstr>
      <vt:lpstr>MAP field: Delimiters </vt:lpstr>
      <vt:lpstr>MAP : Create a new MAP </vt:lpstr>
      <vt:lpstr>MAP : Create a new MAP - example</vt:lpstr>
      <vt:lpstr>MAP : Create a new MAP - example</vt:lpstr>
      <vt:lpstr>MAP : Tips</vt:lpstr>
      <vt:lpstr>MAP : Editor Command</vt:lpstr>
      <vt:lpstr>MAP : Editor Command - Attribute Definition</vt:lpstr>
      <vt:lpstr>MAP : Editor Command – Help routine</vt:lpstr>
      <vt:lpstr>MAP : Editor Command - Color definition</vt:lpstr>
      <vt:lpstr>MAP : Editor Command – Edit mask</vt:lpstr>
      <vt:lpstr>MAP : Editor Command</vt:lpstr>
      <vt:lpstr>MAP : Editor Command</vt:lpstr>
      <vt:lpstr>MAP : Editor Command</vt:lpstr>
      <vt:lpstr>Natural Statement: INPUT</vt:lpstr>
      <vt:lpstr>Natural Statement: INPUT USING MAP</vt:lpstr>
      <vt:lpstr>Natural Statement: INPUT USING MAP WITH TEXT</vt:lpstr>
      <vt:lpstr>Natural Statement: INPUT USING MAP WITH ALARM</vt:lpstr>
      <vt:lpstr>Natural Statement: INPUT USING MAP WITH MARK</vt:lpstr>
      <vt:lpstr>Natural Statement: REINPUT</vt:lpstr>
      <vt:lpstr>Natural Statement: DEFINE WINDOW</vt:lpstr>
      <vt:lpstr>Natural Statement: DEFINE WINDOW</vt:lpstr>
      <vt:lpstr>Natural Statement: SET WINDOW</vt:lpstr>
      <vt:lpstr>Natural Statement: INPUT WINDOW USING MAP</vt:lpstr>
      <vt:lpstr>Natural Statement: SET KEY</vt:lpstr>
      <vt:lpstr>Natural Statement: FORMAT</vt:lpstr>
      <vt:lpstr>Natural Statement: NEWPAGE</vt:lpstr>
      <vt:lpstr>Natural Statement: AT TOP OF PAGE</vt:lpstr>
      <vt:lpstr>Natural Statement: *PAGE-NUMBER</vt:lpstr>
      <vt:lpstr>Natural Statement: * system variables</vt:lpstr>
      <vt:lpstr>Natural Statement: * system variables</vt:lpstr>
      <vt:lpstr>Natural Statement: Function - VAL</vt:lpstr>
      <vt:lpstr>Natural Statement: Function - SUBSTR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ADABAS</dc:title>
  <dc:creator>Pruthvi Vadaviya</dc:creator>
  <cp:lastModifiedBy>Pruthvi Vadaviya</cp:lastModifiedBy>
  <cp:revision>106</cp:revision>
  <dcterms:created xsi:type="dcterms:W3CDTF">2022-03-07T06:18:31Z</dcterms:created>
  <dcterms:modified xsi:type="dcterms:W3CDTF">2022-03-08T13:33:10Z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